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64" r:id="rId1"/>
  </p:sldMasterIdLst>
  <p:notesMasterIdLst>
    <p:notesMasterId r:id="rId17"/>
  </p:notesMasterIdLst>
  <p:sldIdLst>
    <p:sldId id="257" r:id="rId2"/>
    <p:sldId id="296" r:id="rId3"/>
    <p:sldId id="297" r:id="rId4"/>
    <p:sldId id="309" r:id="rId5"/>
    <p:sldId id="308" r:id="rId6"/>
    <p:sldId id="301" r:id="rId7"/>
    <p:sldId id="304" r:id="rId8"/>
    <p:sldId id="305" r:id="rId9"/>
    <p:sldId id="303" r:id="rId10"/>
    <p:sldId id="259" r:id="rId11"/>
    <p:sldId id="295" r:id="rId12"/>
    <p:sldId id="298" r:id="rId13"/>
    <p:sldId id="302" r:id="rId14"/>
    <p:sldId id="292" r:id="rId15"/>
    <p:sldId id="294"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462C2"/>
    <a:srgbClr val="70AD79"/>
    <a:srgbClr val="EA4444"/>
    <a:srgbClr val="4CA7FA"/>
    <a:srgbClr val="D92A1D"/>
    <a:srgbClr val="70AD47"/>
    <a:srgbClr val="70ADAB"/>
    <a:srgbClr val="E8510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52" autoAdjust="0"/>
    <p:restoredTop sz="94724"/>
  </p:normalViewPr>
  <p:slideViewPr>
    <p:cSldViewPr snapToGrid="0">
      <p:cViewPr varScale="1">
        <p:scale>
          <a:sx n="99" d="100"/>
          <a:sy n="99" d="100"/>
        </p:scale>
        <p:origin x="992" y="176"/>
      </p:cViewPr>
      <p:guideLst/>
    </p:cSldViewPr>
  </p:slideViewPr>
  <p:notesTextViewPr>
    <p:cViewPr>
      <p:scale>
        <a:sx n="1" d="1"/>
        <a:sy n="1" d="1"/>
      </p:scale>
      <p:origin x="0" y="0"/>
    </p:cViewPr>
  </p:notesTextViewPr>
  <p:notesViewPr>
    <p:cSldViewPr snapToGrid="0">
      <p:cViewPr varScale="1">
        <p:scale>
          <a:sx n="59" d="100"/>
          <a:sy n="59" d="100"/>
        </p:scale>
        <p:origin x="3298" y="8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5C81ED0-9983-48E9-80DB-1095FAD52F72}" type="datetimeFigureOut">
              <a:rPr lang="en-US" smtClean="0"/>
              <a:t>1/28/25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833227-84BA-423B-8111-587233CF25E2}" type="slidenum">
              <a:rPr lang="en-US" smtClean="0"/>
              <a:t>‹#›</a:t>
            </a:fld>
            <a:endParaRPr lang="en-US"/>
          </a:p>
        </p:txBody>
      </p:sp>
    </p:spTree>
    <p:extLst>
      <p:ext uri="{BB962C8B-B14F-4D97-AF65-F5344CB8AC3E}">
        <p14:creationId xmlns:p14="http://schemas.microsoft.com/office/powerpoint/2010/main" val="19029188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should communicate with the potential vendor that this will be reimbursed through a grant and there may be more flexibility and itemized documentation needed.</a:t>
            </a:r>
          </a:p>
        </p:txBody>
      </p:sp>
      <p:sp>
        <p:nvSpPr>
          <p:cNvPr id="4" name="Slide Number Placeholder 3"/>
          <p:cNvSpPr>
            <a:spLocks noGrp="1"/>
          </p:cNvSpPr>
          <p:nvPr>
            <p:ph type="sldNum" sz="quarter" idx="5"/>
          </p:nvPr>
        </p:nvSpPr>
        <p:spPr/>
        <p:txBody>
          <a:bodyPr/>
          <a:lstStyle/>
          <a:p>
            <a:fld id="{EE833227-84BA-423B-8111-587233CF25E2}" type="slidenum">
              <a:rPr lang="en-US" smtClean="0"/>
              <a:t>2</a:t>
            </a:fld>
            <a:endParaRPr lang="en-US"/>
          </a:p>
        </p:txBody>
      </p:sp>
    </p:spTree>
    <p:extLst>
      <p:ext uri="{BB962C8B-B14F-4D97-AF65-F5344CB8AC3E}">
        <p14:creationId xmlns:p14="http://schemas.microsoft.com/office/powerpoint/2010/main" val="14294822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 more than 5 invoices per reimbursement request. This form will be sent to each subrecipient as soon as they are available.</a:t>
            </a:r>
          </a:p>
        </p:txBody>
      </p:sp>
      <p:sp>
        <p:nvSpPr>
          <p:cNvPr id="4" name="Slide Number Placeholder 3"/>
          <p:cNvSpPr>
            <a:spLocks noGrp="1"/>
          </p:cNvSpPr>
          <p:nvPr>
            <p:ph type="sldNum" sz="quarter" idx="5"/>
          </p:nvPr>
        </p:nvSpPr>
        <p:spPr/>
        <p:txBody>
          <a:bodyPr/>
          <a:lstStyle/>
          <a:p>
            <a:fld id="{EE833227-84BA-423B-8111-587233CF25E2}" type="slidenum">
              <a:rPr lang="en-US" smtClean="0"/>
              <a:t>13</a:t>
            </a:fld>
            <a:endParaRPr lang="en-US"/>
          </a:p>
        </p:txBody>
      </p:sp>
    </p:spTree>
    <p:extLst>
      <p:ext uri="{BB962C8B-B14F-4D97-AF65-F5344CB8AC3E}">
        <p14:creationId xmlns:p14="http://schemas.microsoft.com/office/powerpoint/2010/main" val="28772091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Quarterly reports are required until the project is complete.</a:t>
            </a:r>
          </a:p>
        </p:txBody>
      </p:sp>
      <p:sp>
        <p:nvSpPr>
          <p:cNvPr id="4" name="Slide Number Placeholder 3"/>
          <p:cNvSpPr>
            <a:spLocks noGrp="1"/>
          </p:cNvSpPr>
          <p:nvPr>
            <p:ph type="sldNum" sz="quarter" idx="5"/>
          </p:nvPr>
        </p:nvSpPr>
        <p:spPr/>
        <p:txBody>
          <a:bodyPr/>
          <a:lstStyle/>
          <a:p>
            <a:fld id="{EE833227-84BA-423B-8111-587233CF25E2}" type="slidenum">
              <a:rPr lang="en-US" smtClean="0"/>
              <a:t>14</a:t>
            </a:fld>
            <a:endParaRPr lang="en-US"/>
          </a:p>
        </p:txBody>
      </p:sp>
    </p:spTree>
    <p:extLst>
      <p:ext uri="{BB962C8B-B14F-4D97-AF65-F5344CB8AC3E}">
        <p14:creationId xmlns:p14="http://schemas.microsoft.com/office/powerpoint/2010/main" val="35375823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public bulletin board can be your own nonprofits website or other website, accessible to the public.  We have examples if needed. Retain all documentation and correspondence.</a:t>
            </a:r>
          </a:p>
        </p:txBody>
      </p:sp>
      <p:sp>
        <p:nvSpPr>
          <p:cNvPr id="4" name="Slide Number Placeholder 3"/>
          <p:cNvSpPr>
            <a:spLocks noGrp="1"/>
          </p:cNvSpPr>
          <p:nvPr>
            <p:ph type="sldNum" sz="quarter" idx="5"/>
          </p:nvPr>
        </p:nvSpPr>
        <p:spPr/>
        <p:txBody>
          <a:bodyPr/>
          <a:lstStyle/>
          <a:p>
            <a:fld id="{EE833227-84BA-423B-8111-587233CF25E2}" type="slidenum">
              <a:rPr lang="en-US" smtClean="0"/>
              <a:t>3</a:t>
            </a:fld>
            <a:endParaRPr lang="en-US"/>
          </a:p>
        </p:txBody>
      </p:sp>
    </p:spTree>
    <p:extLst>
      <p:ext uri="{BB962C8B-B14F-4D97-AF65-F5344CB8AC3E}">
        <p14:creationId xmlns:p14="http://schemas.microsoft.com/office/powerpoint/2010/main" val="7124982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Having a checklist is not required but can be a useful organization tool- especially if someone fills in for you, they can see where you left off and also helps you prepare for the reimbursement process.</a:t>
            </a:r>
          </a:p>
        </p:txBody>
      </p:sp>
      <p:sp>
        <p:nvSpPr>
          <p:cNvPr id="4" name="Slide Number Placeholder 3"/>
          <p:cNvSpPr>
            <a:spLocks noGrp="1"/>
          </p:cNvSpPr>
          <p:nvPr>
            <p:ph type="sldNum" sz="quarter" idx="5"/>
          </p:nvPr>
        </p:nvSpPr>
        <p:spPr/>
        <p:txBody>
          <a:bodyPr/>
          <a:lstStyle/>
          <a:p>
            <a:fld id="{EE833227-84BA-423B-8111-587233CF25E2}" type="slidenum">
              <a:rPr lang="en-US" smtClean="0"/>
              <a:t>4</a:t>
            </a:fld>
            <a:endParaRPr lang="en-US"/>
          </a:p>
        </p:txBody>
      </p:sp>
    </p:spTree>
    <p:extLst>
      <p:ext uri="{BB962C8B-B14F-4D97-AF65-F5344CB8AC3E}">
        <p14:creationId xmlns:p14="http://schemas.microsoft.com/office/powerpoint/2010/main" val="21590636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833227-84BA-423B-8111-587233CF25E2}" type="slidenum">
              <a:rPr lang="en-US" smtClean="0"/>
              <a:t>6</a:t>
            </a:fld>
            <a:endParaRPr lang="en-US"/>
          </a:p>
        </p:txBody>
      </p:sp>
    </p:spTree>
    <p:extLst>
      <p:ext uri="{BB962C8B-B14F-4D97-AF65-F5344CB8AC3E}">
        <p14:creationId xmlns:p14="http://schemas.microsoft.com/office/powerpoint/2010/main" val="34540348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Again, good practice is reach out to at least 3 vendors.</a:t>
            </a:r>
          </a:p>
        </p:txBody>
      </p:sp>
      <p:sp>
        <p:nvSpPr>
          <p:cNvPr id="4" name="Slide Number Placeholder 3"/>
          <p:cNvSpPr>
            <a:spLocks noGrp="1"/>
          </p:cNvSpPr>
          <p:nvPr>
            <p:ph type="sldNum" sz="quarter" idx="5"/>
          </p:nvPr>
        </p:nvSpPr>
        <p:spPr/>
        <p:txBody>
          <a:bodyPr/>
          <a:lstStyle/>
          <a:p>
            <a:fld id="{EE833227-84BA-423B-8111-587233CF25E2}" type="slidenum">
              <a:rPr lang="en-US" smtClean="0"/>
              <a:t>7</a:t>
            </a:fld>
            <a:endParaRPr lang="en-US"/>
          </a:p>
        </p:txBody>
      </p:sp>
    </p:spTree>
    <p:extLst>
      <p:ext uri="{BB962C8B-B14F-4D97-AF65-F5344CB8AC3E}">
        <p14:creationId xmlns:p14="http://schemas.microsoft.com/office/powerpoint/2010/main" val="27134166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Your method of documenting  the bids you solicited and responses you received, does not have to be elaborate. This is simply an example. You will want to provide this documentation with your reimbursement sheet to show you followed the state procurement policy. In some cases, you may solicit a minimum of three quotes or bids but only receive one. In that case, providing this document shows you made a reasonable effort to obtain open and fair competition.</a:t>
            </a:r>
          </a:p>
        </p:txBody>
      </p:sp>
      <p:sp>
        <p:nvSpPr>
          <p:cNvPr id="4" name="Slide Number Placeholder 3"/>
          <p:cNvSpPr>
            <a:spLocks noGrp="1"/>
          </p:cNvSpPr>
          <p:nvPr>
            <p:ph type="sldNum" sz="quarter" idx="5"/>
          </p:nvPr>
        </p:nvSpPr>
        <p:spPr/>
        <p:txBody>
          <a:bodyPr/>
          <a:lstStyle/>
          <a:p>
            <a:fld id="{EE833227-84BA-423B-8111-587233CF25E2}" type="slidenum">
              <a:rPr lang="en-US" smtClean="0"/>
              <a:t>8</a:t>
            </a:fld>
            <a:endParaRPr lang="en-US"/>
          </a:p>
        </p:txBody>
      </p:sp>
    </p:spTree>
    <p:extLst>
      <p:ext uri="{BB962C8B-B14F-4D97-AF65-F5344CB8AC3E}">
        <p14:creationId xmlns:p14="http://schemas.microsoft.com/office/powerpoint/2010/main" val="9698684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contract provides specific instruction for what must be done, expectations of the project, communication and any other special conditions, clearly.</a:t>
            </a:r>
          </a:p>
        </p:txBody>
      </p:sp>
      <p:sp>
        <p:nvSpPr>
          <p:cNvPr id="4" name="Slide Number Placeholder 3"/>
          <p:cNvSpPr>
            <a:spLocks noGrp="1"/>
          </p:cNvSpPr>
          <p:nvPr>
            <p:ph type="sldNum" sz="quarter" idx="5"/>
          </p:nvPr>
        </p:nvSpPr>
        <p:spPr/>
        <p:txBody>
          <a:bodyPr/>
          <a:lstStyle/>
          <a:p>
            <a:fld id="{EE833227-84BA-423B-8111-587233CF25E2}" type="slidenum">
              <a:rPr lang="en-US" smtClean="0"/>
              <a:t>9</a:t>
            </a:fld>
            <a:endParaRPr lang="en-US"/>
          </a:p>
        </p:txBody>
      </p:sp>
    </p:spTree>
    <p:extLst>
      <p:ext uri="{BB962C8B-B14F-4D97-AF65-F5344CB8AC3E}">
        <p14:creationId xmlns:p14="http://schemas.microsoft.com/office/powerpoint/2010/main" val="38080830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Reimbursement is the preferred method, where you pay the vendor up front but, in some cases, you can work with your vendor to provide an itemized invoice to submit for reimbursement and we process the reimbursement to pay you-the subrecipient- so you can pay the vendor. If you pay the vendor before work is completed to your satisfaction, you take certain risks, so be prudent. You can create your own bid tabulation sheet , P/T/E form is only needed if you are conducting an activity with funding</a:t>
            </a:r>
          </a:p>
        </p:txBody>
      </p:sp>
      <p:sp>
        <p:nvSpPr>
          <p:cNvPr id="4" name="Slide Number Placeholder 3"/>
          <p:cNvSpPr>
            <a:spLocks noGrp="1"/>
          </p:cNvSpPr>
          <p:nvPr>
            <p:ph type="sldNum" sz="quarter" idx="5"/>
          </p:nvPr>
        </p:nvSpPr>
        <p:spPr/>
        <p:txBody>
          <a:bodyPr/>
          <a:lstStyle/>
          <a:p>
            <a:fld id="{EE833227-84BA-423B-8111-587233CF25E2}" type="slidenum">
              <a:rPr lang="en-US" smtClean="0"/>
              <a:t>10</a:t>
            </a:fld>
            <a:endParaRPr lang="en-US"/>
          </a:p>
        </p:txBody>
      </p:sp>
    </p:spTree>
    <p:extLst>
      <p:ext uri="{BB962C8B-B14F-4D97-AF65-F5344CB8AC3E}">
        <p14:creationId xmlns:p14="http://schemas.microsoft.com/office/powerpoint/2010/main" val="34691824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Keep in mind, KHP is required to pass-through the funds within 45 days, so the sooner you submit, the sooner it can be paid. Do not hold onto your requests submit as soon as you acquire them.</a:t>
            </a:r>
          </a:p>
          <a:p>
            <a:endParaRPr lang="en-US" dirty="0"/>
          </a:p>
        </p:txBody>
      </p:sp>
      <p:sp>
        <p:nvSpPr>
          <p:cNvPr id="4" name="Slide Number Placeholder 3"/>
          <p:cNvSpPr>
            <a:spLocks noGrp="1"/>
          </p:cNvSpPr>
          <p:nvPr>
            <p:ph type="sldNum" sz="quarter" idx="5"/>
          </p:nvPr>
        </p:nvSpPr>
        <p:spPr/>
        <p:txBody>
          <a:bodyPr/>
          <a:lstStyle/>
          <a:p>
            <a:fld id="{EE833227-84BA-423B-8111-587233CF25E2}" type="slidenum">
              <a:rPr lang="en-US" smtClean="0"/>
              <a:t>11</a:t>
            </a:fld>
            <a:endParaRPr lang="en-US"/>
          </a:p>
        </p:txBody>
      </p:sp>
    </p:spTree>
    <p:extLst>
      <p:ext uri="{BB962C8B-B14F-4D97-AF65-F5344CB8AC3E}">
        <p14:creationId xmlns:p14="http://schemas.microsoft.com/office/powerpoint/2010/main" val="270787561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2" name="Picture 3" descr="C:\Users\James\Desktop\msft\Berlin\build Assets\hashOverlaySD-FullResolve.png"/>
          <p:cNvPicPr>
            <a:picLocks noChangeAspect="1" noChangeArrowheads="1"/>
          </p:cNvPicPr>
          <p:nvPr/>
        </p:nvPicPr>
        <p:blipFill>
          <a:blip r:embed="rId2">
            <a:alphaModFix amt="10000"/>
            <a:extLst>
              <a:ext uri="{28A0092B-C50C-407E-A947-70E740481C1C}">
                <a14:useLocalDpi xmlns:a14="http://schemas.microsoft.com/office/drawing/2010/main" val="0"/>
              </a:ext>
            </a:extLst>
          </a:blip>
          <a:srcRect/>
          <a:stretch>
            <a:fillRect/>
          </a:stretch>
        </p:blipFill>
        <p:spPr bwMode="auto">
          <a:xfrm>
            <a:off x="0" y="1"/>
            <a:ext cx="12192000" cy="6858000"/>
          </a:xfrm>
          <a:prstGeom prst="rect">
            <a:avLst/>
          </a:prstGeom>
          <a:extLst>
            <a:ext uri="{909E8E84-426E-40DD-AFC4-6F175D3DCCD1}">
              <a14:hiddenFill xmlns:a14="http://schemas.microsoft.com/office/drawing/2010/main">
                <a:solidFill>
                  <a:srgbClr val="FFFFFF"/>
                </a:solidFill>
              </a14:hiddenFill>
            </a:ext>
          </a:extLst>
        </p:spPr>
      </p:pic>
      <p:sp>
        <p:nvSpPr>
          <p:cNvPr id="9" name="Rectangle 8"/>
          <p:cNvSpPr/>
          <p:nvPr/>
        </p:nvSpPr>
        <p:spPr>
          <a:xfrm>
            <a:off x="0" y="2727331"/>
            <a:ext cx="12192000" cy="235747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07789" y="2727332"/>
            <a:ext cx="11669721" cy="2126158"/>
          </a:xfrm>
        </p:spPr>
        <p:txBody>
          <a:bodyPr anchor="b">
            <a:noAutofit/>
          </a:bodyPr>
          <a:lstStyle>
            <a:lvl1pPr algn="r">
              <a:defRPr sz="4800">
                <a:solidFill>
                  <a:schemeClr val="bg1"/>
                </a:solidFill>
              </a:defRPr>
            </a:lvl1pPr>
          </a:lstStyle>
          <a:p>
            <a:r>
              <a:rPr lang="en-US"/>
              <a:t>Click to edit Master title style</a:t>
            </a:r>
            <a:endParaRPr lang="en-US" dirty="0"/>
          </a:p>
        </p:txBody>
      </p:sp>
      <p:sp>
        <p:nvSpPr>
          <p:cNvPr id="3" name="Subtitle 2"/>
          <p:cNvSpPr>
            <a:spLocks noGrp="1"/>
          </p:cNvSpPr>
          <p:nvPr>
            <p:ph type="subTitle" idx="1"/>
          </p:nvPr>
        </p:nvSpPr>
        <p:spPr>
          <a:xfrm>
            <a:off x="261140" y="4952310"/>
            <a:ext cx="11669721"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9234309" y="6301315"/>
            <a:ext cx="2743200" cy="365125"/>
          </a:xfrm>
        </p:spPr>
        <p:txBody>
          <a:bodyPr/>
          <a:lstStyle/>
          <a:p>
            <a:fld id="{592EA698-4FFB-4C4C-BC4F-7AB1B0769A57}" type="datetimeFigureOut">
              <a:rPr lang="en-US" smtClean="0"/>
              <a:t>1/28/25</a:t>
            </a:fld>
            <a:endParaRPr lang="en-US"/>
          </a:p>
        </p:txBody>
      </p:sp>
      <p:sp>
        <p:nvSpPr>
          <p:cNvPr id="5" name="Footer Placeholder 4"/>
          <p:cNvSpPr>
            <a:spLocks noGrp="1"/>
          </p:cNvSpPr>
          <p:nvPr>
            <p:ph type="ftr" sz="quarter" idx="11"/>
          </p:nvPr>
        </p:nvSpPr>
        <p:spPr>
          <a:xfrm>
            <a:off x="307788" y="6301314"/>
            <a:ext cx="5362221" cy="365125"/>
          </a:xfrm>
        </p:spPr>
        <p:txBody>
          <a:bodyPr/>
          <a:lstStyle/>
          <a:p>
            <a:endParaRPr lang="en-US"/>
          </a:p>
        </p:txBody>
      </p:sp>
      <p:pic>
        <p:nvPicPr>
          <p:cNvPr id="11" name="Picture 1" descr="U:\Desktop\HS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83124" y="267164"/>
            <a:ext cx="2825749" cy="222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093820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0" name="Rectangle 29"/>
          <p:cNvSpPr/>
          <p:nvPr/>
        </p:nvSpPr>
        <p:spPr>
          <a:xfrm>
            <a:off x="0" y="69393"/>
            <a:ext cx="12192000" cy="829733"/>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30579" y="69391"/>
            <a:ext cx="11198576" cy="829734"/>
          </a:xfrm>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530578" y="1202267"/>
            <a:ext cx="11198577" cy="4953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85955" y="6294959"/>
            <a:ext cx="2743200" cy="365125"/>
          </a:xfrm>
        </p:spPr>
        <p:txBody>
          <a:bodyPr/>
          <a:lstStyle/>
          <a:p>
            <a:fld id="{592EA698-4FFB-4C4C-BC4F-7AB1B0769A57}" type="datetimeFigureOut">
              <a:rPr lang="en-US" smtClean="0"/>
              <a:t>1/28/25</a:t>
            </a:fld>
            <a:endParaRPr lang="en-US"/>
          </a:p>
        </p:txBody>
      </p:sp>
      <p:sp>
        <p:nvSpPr>
          <p:cNvPr id="5" name="Footer Placeholder 4"/>
          <p:cNvSpPr>
            <a:spLocks noGrp="1"/>
          </p:cNvSpPr>
          <p:nvPr>
            <p:ph type="ftr" sz="quarter" idx="11"/>
          </p:nvPr>
        </p:nvSpPr>
        <p:spPr>
          <a:xfrm>
            <a:off x="530578" y="6294960"/>
            <a:ext cx="6446231" cy="365125"/>
          </a:xfrm>
        </p:spPr>
        <p:txBody>
          <a:bodyPr/>
          <a:lstStyle/>
          <a:p>
            <a:endParaRPr lang="en-US"/>
          </a:p>
        </p:txBody>
      </p:sp>
    </p:spTree>
    <p:extLst>
      <p:ext uri="{BB962C8B-B14F-4D97-AF65-F5344CB8AC3E}">
        <p14:creationId xmlns:p14="http://schemas.microsoft.com/office/powerpoint/2010/main" val="3191078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10" name="Date Placeholder 3"/>
          <p:cNvSpPr>
            <a:spLocks noGrp="1"/>
          </p:cNvSpPr>
          <p:nvPr>
            <p:ph type="dt" sz="half" idx="10"/>
          </p:nvPr>
        </p:nvSpPr>
        <p:spPr>
          <a:xfrm>
            <a:off x="8985955" y="6294959"/>
            <a:ext cx="2743200" cy="365125"/>
          </a:xfrm>
        </p:spPr>
        <p:txBody>
          <a:bodyPr/>
          <a:lstStyle/>
          <a:p>
            <a:fld id="{592EA698-4FFB-4C4C-BC4F-7AB1B0769A57}" type="datetimeFigureOut">
              <a:rPr lang="en-US" smtClean="0"/>
              <a:t>1/28/25</a:t>
            </a:fld>
            <a:endParaRPr lang="en-US"/>
          </a:p>
        </p:txBody>
      </p:sp>
      <p:sp>
        <p:nvSpPr>
          <p:cNvPr id="11" name="Footer Placeholder 4"/>
          <p:cNvSpPr>
            <a:spLocks noGrp="1"/>
          </p:cNvSpPr>
          <p:nvPr>
            <p:ph type="ftr" sz="quarter" idx="11"/>
          </p:nvPr>
        </p:nvSpPr>
        <p:spPr>
          <a:xfrm>
            <a:off x="530578" y="6294960"/>
            <a:ext cx="6446231" cy="365125"/>
          </a:xfrm>
        </p:spPr>
        <p:txBody>
          <a:bodyPr/>
          <a:lstStyle/>
          <a:p>
            <a:endParaRPr lang="en-US"/>
          </a:p>
        </p:txBody>
      </p:sp>
      <p:sp>
        <p:nvSpPr>
          <p:cNvPr id="5" name="Rectangle 4"/>
          <p:cNvSpPr/>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88216969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08852" y="753228"/>
            <a:ext cx="9195379"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711201" y="2336873"/>
            <a:ext cx="9183185"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157175" y="5936189"/>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592EA698-4FFB-4C4C-BC4F-7AB1B0769A57}" type="datetimeFigureOut">
              <a:rPr lang="en-US" smtClean="0"/>
              <a:t>1/28/25</a:t>
            </a:fld>
            <a:endParaRPr lang="en-US"/>
          </a:p>
        </p:txBody>
      </p:sp>
      <p:sp>
        <p:nvSpPr>
          <p:cNvPr id="5" name="Footer Placeholder 4"/>
          <p:cNvSpPr>
            <a:spLocks noGrp="1"/>
          </p:cNvSpPr>
          <p:nvPr>
            <p:ph type="ftr" sz="quarter" idx="3"/>
          </p:nvPr>
        </p:nvSpPr>
        <p:spPr>
          <a:xfrm>
            <a:off x="711201" y="5936190"/>
            <a:ext cx="6446231"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464800" y="753229"/>
            <a:ext cx="1543565"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5A492678-4F8F-48AD-9184-7AC82390B922}" type="slidenum">
              <a:rPr lang="en-US" smtClean="0"/>
              <a:t>‹#›</a:t>
            </a:fld>
            <a:endParaRPr lang="en-US"/>
          </a:p>
        </p:txBody>
      </p:sp>
    </p:spTree>
    <p:extLst>
      <p:ext uri="{BB962C8B-B14F-4D97-AF65-F5344CB8AC3E}">
        <p14:creationId xmlns:p14="http://schemas.microsoft.com/office/powerpoint/2010/main" val="2688004847"/>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mailto:KHP.Homeland@KS.GOV"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hyperlink" Target="http://datcounts.net/nsgp" TargetMode="External"/><Relationship Id="rId3" Type="http://schemas.openxmlformats.org/officeDocument/2006/relationships/hyperlink" Target="http://datacounts.net/nsgp" TargetMode="External"/><Relationship Id="rId7" Type="http://schemas.openxmlformats.org/officeDocument/2006/relationships/hyperlink" Target="https://www.ecfr.gov/cgi-bin/ECFR?page=browse"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www.admin.ks.gov/offices/procurement-and-contracts" TargetMode="External"/><Relationship Id="rId5" Type="http://schemas.openxmlformats.org/officeDocument/2006/relationships/hyperlink" Target="https://www.fema.gov/grants/preparedness" TargetMode="External"/><Relationship Id="rId4" Type="http://schemas.openxmlformats.org/officeDocument/2006/relationships/hyperlink" Target="https://www.fema.gov/grants/preparedness/nonprofit-security"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sos.ks.gov/publications/kansas-register.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www.pngall.com/checklist-png/download/45729" TargetMode="Externa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kansasregister@ks.gov"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6.emf"/></Relationships>
</file>

<file path=ppt/slides/_rels/slide9.xml.rels><?xml version="1.0" encoding="UTF-8" standalone="yes"?>
<Relationships xmlns="http://schemas.openxmlformats.org/package/2006/relationships"><Relationship Id="rId3" Type="http://schemas.openxmlformats.org/officeDocument/2006/relationships/hyperlink" Target="http://www.sam.gov/"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19854" y="3128896"/>
            <a:ext cx="8752291" cy="1649935"/>
          </a:xfrm>
        </p:spPr>
        <p:txBody>
          <a:bodyPr>
            <a:normAutofit fontScale="90000"/>
          </a:bodyPr>
          <a:lstStyle/>
          <a:p>
            <a:pPr algn="ctr"/>
            <a:r>
              <a:rPr lang="en-US" dirty="0"/>
              <a:t>Nonprofit Security Grant Program</a:t>
            </a:r>
            <a:br>
              <a:rPr lang="en-US" dirty="0"/>
            </a:br>
            <a:r>
              <a:rPr lang="en-US" dirty="0"/>
              <a:t>-Procurement &amp; Reimbursement Process-	</a:t>
            </a:r>
          </a:p>
        </p:txBody>
      </p:sp>
      <p:sp>
        <p:nvSpPr>
          <p:cNvPr id="5" name="Subtitle 4"/>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1637227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9391"/>
            <a:ext cx="11963400" cy="829734"/>
          </a:xfrm>
        </p:spPr>
        <p:txBody>
          <a:bodyPr>
            <a:noAutofit/>
          </a:bodyPr>
          <a:lstStyle/>
          <a:p>
            <a:br>
              <a:rPr lang="en-US" b="1" i="1" dirty="0"/>
            </a:br>
            <a:r>
              <a:rPr lang="en-US" b="1" i="1" dirty="0"/>
              <a:t>Reimbursement </a:t>
            </a:r>
            <a:r>
              <a:rPr lang="en-US" i="1" dirty="0"/>
              <a:t>Overview</a:t>
            </a:r>
            <a:br>
              <a:rPr lang="en-US" b="1" dirty="0"/>
            </a:br>
            <a:endParaRPr lang="en-US" sz="4000" dirty="0"/>
          </a:p>
        </p:txBody>
      </p:sp>
      <p:sp>
        <p:nvSpPr>
          <p:cNvPr id="5" name="Content Placeholder 4">
            <a:extLst>
              <a:ext uri="{FF2B5EF4-FFF2-40B4-BE49-F238E27FC236}">
                <a16:creationId xmlns:a16="http://schemas.microsoft.com/office/drawing/2014/main" id="{0BBC3511-797D-4ADF-8A7F-6C642D82F71A}"/>
              </a:ext>
            </a:extLst>
          </p:cNvPr>
          <p:cNvSpPr>
            <a:spLocks noGrp="1"/>
          </p:cNvSpPr>
          <p:nvPr>
            <p:ph idx="1"/>
          </p:nvPr>
        </p:nvSpPr>
        <p:spPr>
          <a:xfrm>
            <a:off x="530578" y="1202267"/>
            <a:ext cx="11198577" cy="5391964"/>
          </a:xfrm>
        </p:spPr>
        <p:txBody>
          <a:bodyPr>
            <a:normAutofit fontScale="92500" lnSpcReduction="10000"/>
          </a:bodyPr>
          <a:lstStyle/>
          <a:p>
            <a:pPr marL="0" indent="0">
              <a:buNone/>
            </a:pPr>
            <a:r>
              <a:rPr lang="en-US" dirty="0"/>
              <a:t>Now that the work is completed- you have inspected and approve of final service or product-</a:t>
            </a:r>
          </a:p>
          <a:p>
            <a:pPr marL="0" indent="0">
              <a:buNone/>
            </a:pPr>
            <a:r>
              <a:rPr lang="en-US" dirty="0"/>
              <a:t>prepare and organize your supporting documentation that will match your reimbursement requests</a:t>
            </a:r>
          </a:p>
          <a:p>
            <a:pPr marL="0" indent="0">
              <a:buNone/>
            </a:pPr>
            <a:r>
              <a:rPr lang="en-US" dirty="0"/>
              <a:t>Supporting documentation- also known as Source Documentation includes; </a:t>
            </a:r>
          </a:p>
          <a:p>
            <a:pPr>
              <a:buFont typeface="Wingdings" panose="05000000000000000000" pitchFamily="2" charset="2"/>
              <a:buChar char="ü"/>
            </a:pPr>
            <a:r>
              <a:rPr lang="en-US" dirty="0"/>
              <a:t>Procurement Checklist</a:t>
            </a:r>
          </a:p>
          <a:p>
            <a:pPr>
              <a:buFont typeface="Wingdings" panose="05000000000000000000" pitchFamily="2" charset="2"/>
              <a:buChar char="ü"/>
            </a:pPr>
            <a:r>
              <a:rPr lang="en-US" dirty="0"/>
              <a:t>Bids or quotes </a:t>
            </a:r>
          </a:p>
          <a:p>
            <a:pPr>
              <a:buFont typeface="Wingdings" panose="05000000000000000000" pitchFamily="2" charset="2"/>
              <a:buChar char="ü"/>
            </a:pPr>
            <a:r>
              <a:rPr lang="en-US" dirty="0"/>
              <a:t>Bid or quote tabulation sheet- this sheet lists out all bids or quotes obtained</a:t>
            </a:r>
          </a:p>
          <a:p>
            <a:pPr>
              <a:buFont typeface="Wingdings" panose="05000000000000000000" pitchFamily="2" charset="2"/>
              <a:buChar char="ü"/>
            </a:pPr>
            <a:r>
              <a:rPr lang="en-US" dirty="0"/>
              <a:t>Pre-Approval forms such as for Planning/Training/Exercise also email approvals </a:t>
            </a:r>
          </a:p>
          <a:p>
            <a:pPr>
              <a:buFont typeface="Wingdings" panose="05000000000000000000" pitchFamily="2" charset="2"/>
              <a:buChar char="ü"/>
            </a:pPr>
            <a:r>
              <a:rPr lang="en-US" dirty="0"/>
              <a:t>Correspondence</a:t>
            </a:r>
          </a:p>
          <a:p>
            <a:pPr>
              <a:buFont typeface="Wingdings" panose="05000000000000000000" pitchFamily="2" charset="2"/>
              <a:buChar char="ü"/>
            </a:pPr>
            <a:r>
              <a:rPr lang="en-US" dirty="0"/>
              <a:t>Sealed bid information</a:t>
            </a:r>
          </a:p>
          <a:p>
            <a:pPr>
              <a:buFont typeface="Wingdings" panose="05000000000000000000" pitchFamily="2" charset="2"/>
              <a:buChar char="ü"/>
            </a:pPr>
            <a:r>
              <a:rPr lang="en-US" dirty="0"/>
              <a:t>Cancelled checks – </a:t>
            </a:r>
            <a:r>
              <a:rPr lang="en-US" i="1" dirty="0">
                <a:solidFill>
                  <a:srgbClr val="70AD79"/>
                </a:solidFill>
              </a:rPr>
              <a:t>if the cancelled check is for multiple charges or invoices, please note this  (breaking out costs) on the copy or summary you will be providing the SAA</a:t>
            </a:r>
          </a:p>
          <a:p>
            <a:pPr>
              <a:buFont typeface="Wingdings" panose="05000000000000000000" pitchFamily="2" charset="2"/>
              <a:buChar char="ü"/>
            </a:pPr>
            <a:r>
              <a:rPr lang="en-US" dirty="0"/>
              <a:t>Any other documents that support your itemized invoice</a:t>
            </a:r>
          </a:p>
          <a:p>
            <a:pPr marL="0" indent="0">
              <a:buNone/>
            </a:pPr>
            <a:endParaRPr lang="en-US" dirty="0"/>
          </a:p>
          <a:p>
            <a:endParaRPr lang="en-US" dirty="0"/>
          </a:p>
        </p:txBody>
      </p:sp>
    </p:spTree>
    <p:extLst>
      <p:ext uri="{BB962C8B-B14F-4D97-AF65-F5344CB8AC3E}">
        <p14:creationId xmlns:p14="http://schemas.microsoft.com/office/powerpoint/2010/main" val="612036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804285-9E46-4E69-89D5-A4D80EB3DBA8}"/>
              </a:ext>
            </a:extLst>
          </p:cNvPr>
          <p:cNvSpPr>
            <a:spLocks noGrp="1"/>
          </p:cNvSpPr>
          <p:nvPr>
            <p:ph type="title"/>
          </p:nvPr>
        </p:nvSpPr>
        <p:spPr/>
        <p:txBody>
          <a:bodyPr/>
          <a:lstStyle/>
          <a:p>
            <a:r>
              <a:rPr lang="en-US" dirty="0"/>
              <a:t>Reimbursement Process- note</a:t>
            </a:r>
          </a:p>
        </p:txBody>
      </p:sp>
      <p:sp>
        <p:nvSpPr>
          <p:cNvPr id="3" name="Content Placeholder 2">
            <a:extLst>
              <a:ext uri="{FF2B5EF4-FFF2-40B4-BE49-F238E27FC236}">
                <a16:creationId xmlns:a16="http://schemas.microsoft.com/office/drawing/2014/main" id="{3AB02E89-4A27-40BC-8656-CBC9D375B5B5}"/>
              </a:ext>
            </a:extLst>
          </p:cNvPr>
          <p:cNvSpPr>
            <a:spLocks noGrp="1"/>
          </p:cNvSpPr>
          <p:nvPr>
            <p:ph idx="1"/>
          </p:nvPr>
        </p:nvSpPr>
        <p:spPr>
          <a:xfrm>
            <a:off x="530578" y="1202267"/>
            <a:ext cx="11198577" cy="5250488"/>
          </a:xfrm>
        </p:spPr>
        <p:txBody>
          <a:bodyPr>
            <a:normAutofit fontScale="92500" lnSpcReduction="20000"/>
          </a:bodyPr>
          <a:lstStyle/>
          <a:p>
            <a:r>
              <a:rPr lang="en-US" sz="2600" dirty="0"/>
              <a:t>To encourage a consistent, fixed, and timely approach to processing reimbursement requests from sub-recipients, KHP HSO and Accounting staff will process reimbursement requests as soon as possible after receipt.  </a:t>
            </a:r>
          </a:p>
          <a:p>
            <a:r>
              <a:rPr lang="en-US" sz="2600" dirty="0"/>
              <a:t>KHP Accounting intends to conduct a drawdown of federal funds for processed reimbursements at least weekly and a minimum of twice every month.  If there is a holiday or other reason KHP Accounting cannot complete a weekly drawdown they may alter the drawdown date or hold until the next Thursday.  </a:t>
            </a:r>
          </a:p>
          <a:p>
            <a:r>
              <a:rPr lang="en-US" sz="2600" dirty="0"/>
              <a:t>While KHP HSO will try to ensure all reimbursements received during the week will be in the drawdown those received later in the week may be delayed until the next drawdown.</a:t>
            </a:r>
          </a:p>
          <a:p>
            <a:r>
              <a:rPr lang="en-US" sz="2600" dirty="0"/>
              <a:t>Sub-recipients should submit reimbursement requests </a:t>
            </a:r>
            <a:r>
              <a:rPr lang="en-US" sz="2600" b="1" i="1" dirty="0">
                <a:solidFill>
                  <a:schemeClr val="accent2">
                    <a:lumMod val="75000"/>
                  </a:schemeClr>
                </a:solidFill>
              </a:rPr>
              <a:t>as they incur. </a:t>
            </a:r>
            <a:r>
              <a:rPr lang="en-US" sz="2600" dirty="0"/>
              <a:t>However, at a minimum, reimbursement requests will be submitted on at least a </a:t>
            </a:r>
            <a:r>
              <a:rPr lang="en-US" sz="2600" i="1" dirty="0"/>
              <a:t>monthly</a:t>
            </a:r>
            <a:r>
              <a:rPr lang="en-US" sz="2600" dirty="0"/>
              <a:t> basis to ensure better processing of requests.</a:t>
            </a:r>
          </a:p>
          <a:p>
            <a:r>
              <a:rPr lang="en-US" sz="2600" dirty="0"/>
              <a:t>Reimbursement requests are usually submitted electronically and is readable with signatures being present. </a:t>
            </a:r>
          </a:p>
          <a:p>
            <a:pPr marL="0" indent="0">
              <a:buNone/>
            </a:pPr>
            <a:endParaRPr lang="en-US" sz="2600" dirty="0"/>
          </a:p>
          <a:p>
            <a:pPr marL="0" indent="0">
              <a:buNone/>
            </a:pPr>
            <a:r>
              <a:rPr lang="en-US" sz="2600" dirty="0"/>
              <a:t>Reference: 2 CFR 200.305 Payment</a:t>
            </a:r>
          </a:p>
          <a:p>
            <a:endParaRPr lang="en-US" dirty="0"/>
          </a:p>
        </p:txBody>
      </p:sp>
    </p:spTree>
    <p:extLst>
      <p:ext uri="{BB962C8B-B14F-4D97-AF65-F5344CB8AC3E}">
        <p14:creationId xmlns:p14="http://schemas.microsoft.com/office/powerpoint/2010/main" val="5913725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8F7801-6DEB-4B61-890C-2A556FD69F39}"/>
              </a:ext>
            </a:extLst>
          </p:cNvPr>
          <p:cNvSpPr>
            <a:spLocks noGrp="1"/>
          </p:cNvSpPr>
          <p:nvPr>
            <p:ph type="title"/>
          </p:nvPr>
        </p:nvSpPr>
        <p:spPr/>
        <p:txBody>
          <a:bodyPr/>
          <a:lstStyle/>
          <a:p>
            <a:r>
              <a:rPr lang="en-US" dirty="0"/>
              <a:t>Reimbursement requests</a:t>
            </a:r>
          </a:p>
        </p:txBody>
      </p:sp>
      <p:sp>
        <p:nvSpPr>
          <p:cNvPr id="3" name="Content Placeholder 2">
            <a:extLst>
              <a:ext uri="{FF2B5EF4-FFF2-40B4-BE49-F238E27FC236}">
                <a16:creationId xmlns:a16="http://schemas.microsoft.com/office/drawing/2014/main" id="{A69A4C62-9BDB-45B3-BF59-F66A1B843352}"/>
              </a:ext>
            </a:extLst>
          </p:cNvPr>
          <p:cNvSpPr>
            <a:spLocks noGrp="1"/>
          </p:cNvSpPr>
          <p:nvPr>
            <p:ph idx="1"/>
          </p:nvPr>
        </p:nvSpPr>
        <p:spPr>
          <a:xfrm>
            <a:off x="530578" y="1091045"/>
            <a:ext cx="11198577" cy="5392882"/>
          </a:xfrm>
        </p:spPr>
        <p:txBody>
          <a:bodyPr>
            <a:normAutofit fontScale="92500" lnSpcReduction="20000"/>
          </a:bodyPr>
          <a:lstStyle/>
          <a:p>
            <a:r>
              <a:rPr lang="en-US" dirty="0"/>
              <a:t>Complete the reimbursement form, Procurement Checklist (SAA provides) and submit it with your itemized invoice and source documentation.</a:t>
            </a:r>
          </a:p>
          <a:p>
            <a:r>
              <a:rPr lang="en-US" dirty="0"/>
              <a:t>Electronic reimbursement requests will be sent to the grant manager(s) attention Lt. Edna Murphy </a:t>
            </a:r>
            <a:r>
              <a:rPr lang="en-US" u="sng" dirty="0">
                <a:solidFill>
                  <a:srgbClr val="0070C0"/>
                </a:solidFill>
              </a:rPr>
              <a:t>NSGP.KHP@KS.GOV</a:t>
            </a:r>
            <a:r>
              <a:rPr lang="en-US" dirty="0"/>
              <a:t>, Melanie Lawrence </a:t>
            </a:r>
            <a:r>
              <a:rPr lang="en-US" u="sng" dirty="0">
                <a:solidFill>
                  <a:srgbClr val="0070C0"/>
                </a:solidFill>
              </a:rPr>
              <a:t>NSGP.KHP@KS.GOV</a:t>
            </a:r>
            <a:r>
              <a:rPr lang="en-US" dirty="0">
                <a:solidFill>
                  <a:srgbClr val="0070C0"/>
                </a:solidFill>
              </a:rPr>
              <a:t> </a:t>
            </a:r>
            <a:r>
              <a:rPr lang="en-US" dirty="0"/>
              <a:t>and carbon copy </a:t>
            </a:r>
            <a:r>
              <a:rPr lang="en-US" dirty="0">
                <a:solidFill>
                  <a:srgbClr val="0070C0"/>
                </a:solidFill>
                <a:hlinkClick r:id="rId2">
                  <a:extLst>
                    <a:ext uri="{A12FA001-AC4F-418D-AE19-62706E023703}">
                      <ahyp:hlinkClr xmlns:ahyp="http://schemas.microsoft.com/office/drawing/2018/hyperlinkcolor" val="tx"/>
                    </a:ext>
                  </a:extLst>
                </a:hlinkClick>
              </a:rPr>
              <a:t>KHP.Homeland@KS.GOV</a:t>
            </a:r>
            <a:r>
              <a:rPr lang="en-US" dirty="0">
                <a:solidFill>
                  <a:srgbClr val="0070C0"/>
                </a:solidFill>
              </a:rPr>
              <a:t>  </a:t>
            </a:r>
            <a:r>
              <a:rPr lang="en-US" dirty="0"/>
              <a:t>. </a:t>
            </a:r>
            <a:endParaRPr lang="en-US" sz="1200" dirty="0"/>
          </a:p>
          <a:p>
            <a:r>
              <a:rPr lang="en-US" dirty="0"/>
              <a:t>The reimbursement request cover sheet must be accompanied by the following:</a:t>
            </a:r>
            <a:endParaRPr lang="en-US" sz="1200" dirty="0"/>
          </a:p>
          <a:p>
            <a:pPr lvl="0"/>
            <a:r>
              <a:rPr lang="en-US" dirty="0"/>
              <a:t>Completed Kansas Homeland Security Grant Program Reimbursement Request/Request for Funds coversheet with attached invoice(s)</a:t>
            </a:r>
            <a:endParaRPr lang="en-US" sz="1200" dirty="0"/>
          </a:p>
          <a:p>
            <a:pPr lvl="0"/>
            <a:r>
              <a:rPr lang="en-US" dirty="0"/>
              <a:t>Supporting Source documentation related to reimbursement requests based on activity (Equipment, Exercises, Planning, Salary or Training).  Source documentation requirements for the appropriate reimbursement should include: </a:t>
            </a:r>
          </a:p>
          <a:p>
            <a:pPr lvl="0"/>
            <a:endParaRPr lang="en-US" sz="1200" dirty="0"/>
          </a:p>
          <a:p>
            <a:pPr marL="457200" lvl="1" indent="0">
              <a:buNone/>
            </a:pPr>
            <a:r>
              <a:rPr lang="en-US" dirty="0"/>
              <a:t>Time and attendance records			Payroll registers</a:t>
            </a:r>
            <a:endParaRPr lang="en-US" sz="1200" dirty="0"/>
          </a:p>
          <a:p>
            <a:pPr marL="457200" lvl="1" indent="0">
              <a:buNone/>
            </a:pPr>
            <a:r>
              <a:rPr lang="en-US" dirty="0"/>
              <a:t>Fringe benefit rate				Receipts</a:t>
            </a:r>
            <a:endParaRPr lang="en-US" sz="1200" dirty="0"/>
          </a:p>
          <a:p>
            <a:pPr marL="457200" lvl="1" indent="0">
              <a:buNone/>
            </a:pPr>
            <a:r>
              <a:rPr lang="en-US" dirty="0"/>
              <a:t>Invoices and purchase orders			Quote(s) or bid process documentation (Checklist)</a:t>
            </a:r>
            <a:endParaRPr lang="en-US" sz="1200" dirty="0"/>
          </a:p>
          <a:p>
            <a:pPr marL="457200" lvl="1" indent="0">
              <a:buNone/>
            </a:pPr>
            <a:r>
              <a:rPr lang="en-US" dirty="0"/>
              <a:t>Executed contracts				Travel authorization forms/travel vouchers</a:t>
            </a:r>
            <a:endParaRPr lang="en-US" sz="1200" dirty="0"/>
          </a:p>
          <a:p>
            <a:pPr marL="457200" lvl="1" indent="0">
              <a:buNone/>
            </a:pPr>
            <a:r>
              <a:rPr lang="en-US" dirty="0"/>
              <a:t>Training/Exercise attendance records		Course materials</a:t>
            </a:r>
            <a:endParaRPr lang="en-US" sz="1200" dirty="0"/>
          </a:p>
          <a:p>
            <a:pPr marL="457200" lvl="1" indent="0">
              <a:buNone/>
            </a:pPr>
            <a:r>
              <a:rPr lang="en-US" dirty="0"/>
              <a:t>Meal sign-in sheets				Cancelled checks / External source (e.g., financial 						institution)</a:t>
            </a:r>
            <a:endParaRPr lang="en-US" sz="600" dirty="0"/>
          </a:p>
          <a:p>
            <a:endParaRPr lang="en-US" dirty="0"/>
          </a:p>
        </p:txBody>
      </p:sp>
    </p:spTree>
    <p:extLst>
      <p:ext uri="{BB962C8B-B14F-4D97-AF65-F5344CB8AC3E}">
        <p14:creationId xmlns:p14="http://schemas.microsoft.com/office/powerpoint/2010/main" val="16301603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802F46-D9EF-4976-852D-F391FEE3775E}"/>
              </a:ext>
            </a:extLst>
          </p:cNvPr>
          <p:cNvSpPr>
            <a:spLocks noGrp="1"/>
          </p:cNvSpPr>
          <p:nvPr>
            <p:ph type="title"/>
          </p:nvPr>
        </p:nvSpPr>
        <p:spPr/>
        <p:txBody>
          <a:bodyPr>
            <a:normAutofit/>
          </a:bodyPr>
          <a:lstStyle/>
          <a:p>
            <a:r>
              <a:rPr lang="en-US" dirty="0"/>
              <a:t>Reimbursement Request Form</a:t>
            </a:r>
          </a:p>
        </p:txBody>
      </p:sp>
      <p:pic>
        <p:nvPicPr>
          <p:cNvPr id="10" name="Content Placeholder 9">
            <a:extLst>
              <a:ext uri="{FF2B5EF4-FFF2-40B4-BE49-F238E27FC236}">
                <a16:creationId xmlns:a16="http://schemas.microsoft.com/office/drawing/2014/main" id="{38EFC194-4EA1-4E5B-B236-41396BFF553C}"/>
              </a:ext>
            </a:extLst>
          </p:cNvPr>
          <p:cNvPicPr>
            <a:picLocks noGrp="1" noChangeAspect="1"/>
          </p:cNvPicPr>
          <p:nvPr>
            <p:ph idx="1"/>
          </p:nvPr>
        </p:nvPicPr>
        <p:blipFill>
          <a:blip r:embed="rId3"/>
          <a:stretch>
            <a:fillRect/>
          </a:stretch>
        </p:blipFill>
        <p:spPr>
          <a:xfrm>
            <a:off x="112050" y="899125"/>
            <a:ext cx="5779434" cy="5888736"/>
          </a:xfrm>
          <a:prstGeom prst="rect">
            <a:avLst/>
          </a:prstGeom>
        </p:spPr>
      </p:pic>
      <p:graphicFrame>
        <p:nvGraphicFramePr>
          <p:cNvPr id="4" name="Content Placeholder 6">
            <a:extLst>
              <a:ext uri="{FF2B5EF4-FFF2-40B4-BE49-F238E27FC236}">
                <a16:creationId xmlns:a16="http://schemas.microsoft.com/office/drawing/2014/main" id="{9BC1D355-8A74-4FF8-894A-205F67C53BE8}"/>
              </a:ext>
            </a:extLst>
          </p:cNvPr>
          <p:cNvGraphicFramePr>
            <a:graphicFrameLocks/>
          </p:cNvGraphicFramePr>
          <p:nvPr>
            <p:extLst>
              <p:ext uri="{D42A27DB-BD31-4B8C-83A1-F6EECF244321}">
                <p14:modId xmlns:p14="http://schemas.microsoft.com/office/powerpoint/2010/main" val="2960015003"/>
              </p:ext>
            </p:extLst>
          </p:nvPr>
        </p:nvGraphicFramePr>
        <p:xfrm>
          <a:off x="6299785" y="863524"/>
          <a:ext cx="5661120" cy="5960684"/>
        </p:xfrm>
        <a:graphic>
          <a:graphicData uri="http://schemas.openxmlformats.org/drawingml/2006/table">
            <a:tbl>
              <a:tblPr/>
              <a:tblGrid>
                <a:gridCol w="514648">
                  <a:extLst>
                    <a:ext uri="{9D8B030D-6E8A-4147-A177-3AD203B41FA5}">
                      <a16:colId xmlns:a16="http://schemas.microsoft.com/office/drawing/2014/main" val="3369823970"/>
                    </a:ext>
                  </a:extLst>
                </a:gridCol>
                <a:gridCol w="643309">
                  <a:extLst>
                    <a:ext uri="{9D8B030D-6E8A-4147-A177-3AD203B41FA5}">
                      <a16:colId xmlns:a16="http://schemas.microsoft.com/office/drawing/2014/main" val="600646444"/>
                    </a:ext>
                  </a:extLst>
                </a:gridCol>
                <a:gridCol w="643309">
                  <a:extLst>
                    <a:ext uri="{9D8B030D-6E8A-4147-A177-3AD203B41FA5}">
                      <a16:colId xmlns:a16="http://schemas.microsoft.com/office/drawing/2014/main" val="108931334"/>
                    </a:ext>
                  </a:extLst>
                </a:gridCol>
                <a:gridCol w="643309">
                  <a:extLst>
                    <a:ext uri="{9D8B030D-6E8A-4147-A177-3AD203B41FA5}">
                      <a16:colId xmlns:a16="http://schemas.microsoft.com/office/drawing/2014/main" val="3700995724"/>
                    </a:ext>
                  </a:extLst>
                </a:gridCol>
                <a:gridCol w="643309">
                  <a:extLst>
                    <a:ext uri="{9D8B030D-6E8A-4147-A177-3AD203B41FA5}">
                      <a16:colId xmlns:a16="http://schemas.microsoft.com/office/drawing/2014/main" val="2507146253"/>
                    </a:ext>
                  </a:extLst>
                </a:gridCol>
                <a:gridCol w="643309">
                  <a:extLst>
                    <a:ext uri="{9D8B030D-6E8A-4147-A177-3AD203B41FA5}">
                      <a16:colId xmlns:a16="http://schemas.microsoft.com/office/drawing/2014/main" val="1294883483"/>
                    </a:ext>
                  </a:extLst>
                </a:gridCol>
                <a:gridCol w="643309">
                  <a:extLst>
                    <a:ext uri="{9D8B030D-6E8A-4147-A177-3AD203B41FA5}">
                      <a16:colId xmlns:a16="http://schemas.microsoft.com/office/drawing/2014/main" val="2110505340"/>
                    </a:ext>
                  </a:extLst>
                </a:gridCol>
                <a:gridCol w="643309">
                  <a:extLst>
                    <a:ext uri="{9D8B030D-6E8A-4147-A177-3AD203B41FA5}">
                      <a16:colId xmlns:a16="http://schemas.microsoft.com/office/drawing/2014/main" val="2553084879"/>
                    </a:ext>
                  </a:extLst>
                </a:gridCol>
                <a:gridCol w="643309">
                  <a:extLst>
                    <a:ext uri="{9D8B030D-6E8A-4147-A177-3AD203B41FA5}">
                      <a16:colId xmlns:a16="http://schemas.microsoft.com/office/drawing/2014/main" val="1707740687"/>
                    </a:ext>
                  </a:extLst>
                </a:gridCol>
              </a:tblGrid>
              <a:tr h="269795">
                <a:tc gridSpan="6">
                  <a:txBody>
                    <a:bodyPr/>
                    <a:lstStyle/>
                    <a:p>
                      <a:pPr algn="l" fontAlgn="b"/>
                      <a:r>
                        <a:rPr lang="en-US" sz="1200" b="0" i="0" u="none" strike="noStrike">
                          <a:solidFill>
                            <a:srgbClr val="000000"/>
                          </a:solidFill>
                          <a:effectLst/>
                          <a:latin typeface="Calibri" panose="020F0502020204030204" pitchFamily="34" charset="0"/>
                        </a:rPr>
                        <a:t>Your responsibility is in the highlighted areas of this form.</a:t>
                      </a:r>
                    </a:p>
                  </a:txBody>
                  <a:tcPr marL="5896" marR="5896" marT="5896"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a:solidFill>
                          <a:srgbClr val="000000"/>
                        </a:solidFill>
                        <a:effectLst/>
                        <a:latin typeface="Calibri" panose="020F0502020204030204" pitchFamily="34" charset="0"/>
                      </a:endParaRPr>
                    </a:p>
                  </a:txBody>
                  <a:tcPr marL="5896" marR="5896" marT="5896"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5896" marR="5896" marT="5896" marB="0" anchor="b">
                    <a:lnL>
                      <a:noFill/>
                    </a:lnL>
                    <a:lnR>
                      <a:noFill/>
                    </a:lnR>
                    <a:lnT>
                      <a:noFill/>
                    </a:lnT>
                    <a:lnB>
                      <a:noFill/>
                    </a:lnB>
                  </a:tcPr>
                </a:tc>
                <a:tc>
                  <a:txBody>
                    <a:bodyPr/>
                    <a:lstStyle/>
                    <a:p>
                      <a:pPr algn="l" fontAlgn="b"/>
                      <a:endParaRPr lang="en-US" sz="1200" b="0" i="0" u="none" strike="noStrike" dirty="0">
                        <a:solidFill>
                          <a:srgbClr val="000000"/>
                        </a:solidFill>
                        <a:effectLst/>
                        <a:latin typeface="Calibri" panose="020F0502020204030204" pitchFamily="34" charset="0"/>
                      </a:endParaRPr>
                    </a:p>
                  </a:txBody>
                  <a:tcPr marL="5896" marR="5896" marT="5896" marB="0" anchor="b">
                    <a:lnL>
                      <a:noFill/>
                    </a:lnL>
                    <a:lnR>
                      <a:noFill/>
                    </a:lnR>
                    <a:lnT>
                      <a:noFill/>
                    </a:lnT>
                    <a:lnB>
                      <a:noFill/>
                    </a:lnB>
                  </a:tcPr>
                </a:tc>
                <a:extLst>
                  <a:ext uri="{0D108BD9-81ED-4DB2-BD59-A6C34878D82A}">
                    <a16:rowId xmlns:a16="http://schemas.microsoft.com/office/drawing/2014/main" val="2126629693"/>
                  </a:ext>
                </a:extLst>
              </a:tr>
              <a:tr h="198590">
                <a:tc>
                  <a:txBody>
                    <a:bodyPr/>
                    <a:lstStyle/>
                    <a:p>
                      <a:pPr algn="l" fontAlgn="b"/>
                      <a:r>
                        <a:rPr lang="en-US" sz="1200" b="0" i="0" u="none" strike="noStrike" dirty="0">
                          <a:solidFill>
                            <a:srgbClr val="000000"/>
                          </a:solidFill>
                          <a:effectLst/>
                          <a:latin typeface="Calibri" panose="020F0502020204030204" pitchFamily="34" charset="0"/>
                        </a:rPr>
                        <a:t> </a:t>
                      </a:r>
                    </a:p>
                  </a:txBody>
                  <a:tcPr marL="5896" marR="5896" marT="5896" marB="0" anchor="b">
                    <a:lnL>
                      <a:noFill/>
                    </a:lnL>
                    <a:lnR>
                      <a:noFill/>
                    </a:lnR>
                    <a:lnT>
                      <a:noFill/>
                    </a:lnT>
                    <a:lnB>
                      <a:noFill/>
                    </a:lnB>
                    <a:solidFill>
                      <a:srgbClr val="FFC000"/>
                    </a:solidFill>
                  </a:tcPr>
                </a:tc>
                <a:tc gridSpan="4">
                  <a:txBody>
                    <a:bodyPr/>
                    <a:lstStyle/>
                    <a:p>
                      <a:pPr algn="l" fontAlgn="b"/>
                      <a:r>
                        <a:rPr lang="en-US" sz="1200" b="1" i="0" u="none" strike="noStrike">
                          <a:solidFill>
                            <a:srgbClr val="000000"/>
                          </a:solidFill>
                          <a:effectLst/>
                          <a:latin typeface="Calibri" panose="020F0502020204030204" pitchFamily="34" charset="0"/>
                        </a:rPr>
                        <a:t>Orange boxe</a:t>
                      </a:r>
                      <a:r>
                        <a:rPr lang="en-US" sz="1200" b="0" i="0" u="none" strike="noStrike">
                          <a:solidFill>
                            <a:srgbClr val="000000"/>
                          </a:solidFill>
                          <a:effectLst/>
                          <a:latin typeface="Calibri" panose="020F0502020204030204" pitchFamily="34" charset="0"/>
                        </a:rPr>
                        <a:t>s contain drop down boxes</a:t>
                      </a:r>
                    </a:p>
                  </a:txBody>
                  <a:tcPr marL="5896" marR="5896" marT="5896"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a:solidFill>
                          <a:srgbClr val="000000"/>
                        </a:solidFill>
                        <a:effectLst/>
                        <a:latin typeface="Calibri" panose="020F0502020204030204" pitchFamily="34" charset="0"/>
                      </a:endParaRPr>
                    </a:p>
                  </a:txBody>
                  <a:tcPr marL="5896" marR="5896" marT="5896"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5896" marR="5896" marT="5896"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5896" marR="5896" marT="5896"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5896" marR="5896" marT="5896" marB="0" anchor="b">
                    <a:lnL>
                      <a:noFill/>
                    </a:lnL>
                    <a:lnR>
                      <a:noFill/>
                    </a:lnR>
                    <a:lnT>
                      <a:noFill/>
                    </a:lnT>
                    <a:lnB>
                      <a:noFill/>
                    </a:lnB>
                  </a:tcPr>
                </a:tc>
                <a:extLst>
                  <a:ext uri="{0D108BD9-81ED-4DB2-BD59-A6C34878D82A}">
                    <a16:rowId xmlns:a16="http://schemas.microsoft.com/office/drawing/2014/main" val="1795119329"/>
                  </a:ext>
                </a:extLst>
              </a:tr>
              <a:tr h="198590">
                <a:tc>
                  <a:txBody>
                    <a:bodyPr/>
                    <a:lstStyle/>
                    <a:p>
                      <a:pPr algn="l" fontAlgn="b"/>
                      <a:r>
                        <a:rPr lang="en-US" sz="1200" b="0" i="0" u="none" strike="noStrike">
                          <a:solidFill>
                            <a:srgbClr val="000000"/>
                          </a:solidFill>
                          <a:effectLst/>
                          <a:latin typeface="Calibri" panose="020F0502020204030204" pitchFamily="34" charset="0"/>
                        </a:rPr>
                        <a:t> </a:t>
                      </a:r>
                    </a:p>
                  </a:txBody>
                  <a:tcPr marL="5896" marR="5896" marT="5896" marB="0" anchor="b">
                    <a:lnL>
                      <a:noFill/>
                    </a:lnL>
                    <a:lnR>
                      <a:noFill/>
                    </a:lnR>
                    <a:lnT>
                      <a:noFill/>
                    </a:lnT>
                    <a:lnB>
                      <a:noFill/>
                    </a:lnB>
                    <a:solidFill>
                      <a:srgbClr val="FFFF00"/>
                    </a:solidFill>
                  </a:tcPr>
                </a:tc>
                <a:tc gridSpan="8">
                  <a:txBody>
                    <a:bodyPr/>
                    <a:lstStyle/>
                    <a:p>
                      <a:pPr algn="l" fontAlgn="b"/>
                      <a:r>
                        <a:rPr lang="en-US" sz="1200" b="1" i="0" u="none" strike="noStrike" dirty="0">
                          <a:solidFill>
                            <a:srgbClr val="000000"/>
                          </a:solidFill>
                          <a:effectLst/>
                          <a:latin typeface="Calibri" panose="020F0502020204030204" pitchFamily="34" charset="0"/>
                        </a:rPr>
                        <a:t>Yellow boxes</a:t>
                      </a:r>
                      <a:r>
                        <a:rPr lang="en-US" sz="1200" b="0" i="0" u="none" strike="noStrike" dirty="0">
                          <a:solidFill>
                            <a:srgbClr val="000000"/>
                          </a:solidFill>
                          <a:effectLst/>
                          <a:latin typeface="Calibri" panose="020F0502020204030204" pitchFamily="34" charset="0"/>
                        </a:rPr>
                        <a:t>  is where you enter the vendor and the request amount of funding</a:t>
                      </a:r>
                    </a:p>
                  </a:txBody>
                  <a:tcPr marL="5896" marR="5896" marT="5896"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24873727"/>
                  </a:ext>
                </a:extLst>
              </a:tr>
              <a:tr h="198590">
                <a:tc>
                  <a:txBody>
                    <a:bodyPr/>
                    <a:lstStyle/>
                    <a:p>
                      <a:pPr algn="l" fontAlgn="b"/>
                      <a:r>
                        <a:rPr lang="en-US" sz="1200" b="0" i="0" u="none" strike="noStrike">
                          <a:solidFill>
                            <a:srgbClr val="000000"/>
                          </a:solidFill>
                          <a:effectLst/>
                          <a:latin typeface="Calibri" panose="020F0502020204030204" pitchFamily="34" charset="0"/>
                        </a:rPr>
                        <a:t> </a:t>
                      </a:r>
                    </a:p>
                  </a:txBody>
                  <a:tcPr marL="5896" marR="5896" marT="5896" marB="0" anchor="b">
                    <a:lnL>
                      <a:noFill/>
                    </a:lnL>
                    <a:lnR>
                      <a:noFill/>
                    </a:lnR>
                    <a:lnT>
                      <a:noFill/>
                    </a:lnT>
                    <a:lnB>
                      <a:noFill/>
                    </a:lnB>
                    <a:solidFill>
                      <a:srgbClr val="FFC000"/>
                    </a:solidFill>
                  </a:tcPr>
                </a:tc>
                <a:tc rowSpan="3" gridSpan="8">
                  <a:txBody>
                    <a:bodyPr/>
                    <a:lstStyle/>
                    <a:p>
                      <a:pPr algn="l" fontAlgn="b"/>
                      <a:r>
                        <a:rPr lang="en-US" sz="1200" b="1" i="0" u="none" strike="noStrike" dirty="0">
                          <a:solidFill>
                            <a:srgbClr val="000000"/>
                          </a:solidFill>
                          <a:effectLst/>
                          <a:latin typeface="Calibri" panose="020F0502020204030204" pitchFamily="34" charset="0"/>
                        </a:rPr>
                        <a:t>Reimbursement Number: </a:t>
                      </a:r>
                      <a:r>
                        <a:rPr lang="en-US" sz="1200" b="0" i="0" u="none" strike="noStrike" dirty="0">
                          <a:solidFill>
                            <a:srgbClr val="000000"/>
                          </a:solidFill>
                          <a:effectLst/>
                          <a:latin typeface="Calibri" panose="020F0502020204030204" pitchFamily="34" charset="0"/>
                        </a:rPr>
                        <a:t> This is a drop-down box.  Please keep your reimbursements in numerical order (1, 2, 3…) This helps us catch if we have not received or overlooked a reimbursement when they are out of order.  </a:t>
                      </a:r>
                    </a:p>
                  </a:txBody>
                  <a:tcPr marL="5896" marR="5896" marT="5896" marB="0" anchor="b">
                    <a:lnL>
                      <a:noFill/>
                    </a:lnL>
                    <a:lnR>
                      <a:noFill/>
                    </a:lnR>
                    <a:lnT>
                      <a:noFill/>
                    </a:lnT>
                    <a:lnB>
                      <a:noFill/>
                    </a:lnB>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extLst>
                  <a:ext uri="{0D108BD9-81ED-4DB2-BD59-A6C34878D82A}">
                    <a16:rowId xmlns:a16="http://schemas.microsoft.com/office/drawing/2014/main" val="656112072"/>
                  </a:ext>
                </a:extLst>
              </a:tr>
              <a:tr h="198590">
                <a:tc>
                  <a:txBody>
                    <a:bodyPr/>
                    <a:lstStyle/>
                    <a:p>
                      <a:pPr algn="l" fontAlgn="b"/>
                      <a:endParaRPr lang="en-US" sz="1200" b="0" i="0" u="none" strike="noStrike">
                        <a:solidFill>
                          <a:srgbClr val="000000"/>
                        </a:solidFill>
                        <a:effectLst/>
                        <a:latin typeface="Calibri" panose="020F0502020204030204" pitchFamily="34" charset="0"/>
                      </a:endParaRPr>
                    </a:p>
                  </a:txBody>
                  <a:tcPr marL="5896" marR="5896" marT="5896" marB="0" anchor="b">
                    <a:lnL>
                      <a:noFill/>
                    </a:lnL>
                    <a:lnR>
                      <a:noFill/>
                    </a:lnR>
                    <a:lnT>
                      <a:noFill/>
                    </a:lnT>
                    <a:lnB>
                      <a:noFill/>
                    </a:lnB>
                  </a:tcPr>
                </a:tc>
                <a:tc gridSpan="8"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546665878"/>
                  </a:ext>
                </a:extLst>
              </a:tr>
              <a:tr h="198590">
                <a:tc>
                  <a:txBody>
                    <a:bodyPr/>
                    <a:lstStyle/>
                    <a:p>
                      <a:pPr algn="l" fontAlgn="b"/>
                      <a:endParaRPr lang="en-US" sz="1200" b="0" i="0" u="none" strike="noStrike">
                        <a:solidFill>
                          <a:srgbClr val="000000"/>
                        </a:solidFill>
                        <a:effectLst/>
                        <a:latin typeface="Calibri" panose="020F0502020204030204" pitchFamily="34" charset="0"/>
                      </a:endParaRPr>
                    </a:p>
                  </a:txBody>
                  <a:tcPr marL="5896" marR="5896" marT="5896" marB="0" anchor="b">
                    <a:lnL>
                      <a:noFill/>
                    </a:lnL>
                    <a:lnR>
                      <a:noFill/>
                    </a:lnR>
                    <a:lnT>
                      <a:noFill/>
                    </a:lnT>
                    <a:lnB>
                      <a:noFill/>
                    </a:lnB>
                  </a:tcPr>
                </a:tc>
                <a:tc gridSpan="8"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176097834"/>
                  </a:ext>
                </a:extLst>
              </a:tr>
              <a:tr h="198590">
                <a:tc>
                  <a:txBody>
                    <a:bodyPr/>
                    <a:lstStyle/>
                    <a:p>
                      <a:pPr algn="l" fontAlgn="b"/>
                      <a:endParaRPr lang="en-US" sz="1200" b="0" i="0" u="none" strike="noStrike">
                        <a:solidFill>
                          <a:srgbClr val="000000"/>
                        </a:solidFill>
                        <a:effectLst/>
                        <a:latin typeface="Calibri" panose="020F0502020204030204" pitchFamily="34" charset="0"/>
                      </a:endParaRPr>
                    </a:p>
                  </a:txBody>
                  <a:tcPr marL="5896" marR="5896" marT="5896"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5896" marR="5896" marT="5896"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5896" marR="5896" marT="5896"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5896" marR="5896" marT="5896"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5896" marR="5896" marT="5896"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5896" marR="5896" marT="5896"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5896" marR="5896" marT="5896"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5896" marR="5896" marT="5896"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5896" marR="5896" marT="5896" marB="0" anchor="b">
                    <a:lnL>
                      <a:noFill/>
                    </a:lnL>
                    <a:lnR>
                      <a:noFill/>
                    </a:lnR>
                    <a:lnT>
                      <a:noFill/>
                    </a:lnT>
                    <a:lnB>
                      <a:noFill/>
                    </a:lnB>
                  </a:tcPr>
                </a:tc>
                <a:extLst>
                  <a:ext uri="{0D108BD9-81ED-4DB2-BD59-A6C34878D82A}">
                    <a16:rowId xmlns:a16="http://schemas.microsoft.com/office/drawing/2014/main" val="4085917972"/>
                  </a:ext>
                </a:extLst>
              </a:tr>
              <a:tr h="198590">
                <a:tc>
                  <a:txBody>
                    <a:bodyPr/>
                    <a:lstStyle/>
                    <a:p>
                      <a:pPr algn="l" fontAlgn="b"/>
                      <a:r>
                        <a:rPr lang="en-US" sz="1200" b="0" i="0" u="none" strike="noStrike">
                          <a:solidFill>
                            <a:srgbClr val="000000"/>
                          </a:solidFill>
                          <a:effectLst/>
                          <a:latin typeface="Calibri" panose="020F0502020204030204" pitchFamily="34" charset="0"/>
                        </a:rPr>
                        <a:t> </a:t>
                      </a:r>
                    </a:p>
                  </a:txBody>
                  <a:tcPr marL="5896" marR="5896" marT="5896" marB="0" anchor="b">
                    <a:lnL>
                      <a:noFill/>
                    </a:lnL>
                    <a:lnR>
                      <a:noFill/>
                    </a:lnR>
                    <a:lnT>
                      <a:noFill/>
                    </a:lnT>
                    <a:lnB>
                      <a:noFill/>
                    </a:lnB>
                    <a:solidFill>
                      <a:srgbClr val="FFC000"/>
                    </a:solidFill>
                  </a:tcPr>
                </a:tc>
                <a:tc rowSpan="4" gridSpan="8">
                  <a:txBody>
                    <a:bodyPr/>
                    <a:lstStyle/>
                    <a:p>
                      <a:pPr algn="l" fontAlgn="b"/>
                      <a:r>
                        <a:rPr lang="en-US" sz="1200" b="1" i="0" u="none" strike="noStrike">
                          <a:solidFill>
                            <a:srgbClr val="000000"/>
                          </a:solidFill>
                          <a:effectLst/>
                          <a:latin typeface="Calibri" panose="020F0502020204030204" pitchFamily="34" charset="0"/>
                        </a:rPr>
                        <a:t>AEL and Short Description: </a:t>
                      </a:r>
                      <a:r>
                        <a:rPr lang="en-US" sz="1200" b="0" i="0" u="none" strike="noStrike">
                          <a:solidFill>
                            <a:srgbClr val="000000"/>
                          </a:solidFill>
                          <a:effectLst/>
                          <a:latin typeface="Calibri" panose="020F0502020204030204" pitchFamily="34" charset="0"/>
                        </a:rPr>
                        <a:t> This was provided in your application and is customized for your FY21 grant funding.  You are limited to only receiving grant funds for items in these categories.  Select the appropriate category for the invoice(s) being reimbursed for this payment request. AEL numbers should be listed on your approved IJ in the Target Hardening section. Do not submit unapproved AEL's or unapproved activities in your reimbursement.</a:t>
                      </a:r>
                    </a:p>
                  </a:txBody>
                  <a:tcPr marL="5896" marR="5896" marT="5896" marB="0" anchor="b">
                    <a:lnL>
                      <a:noFill/>
                    </a:lnL>
                    <a:lnR>
                      <a:noFill/>
                    </a:lnR>
                    <a:lnT>
                      <a:noFill/>
                    </a:lnT>
                    <a:lnB>
                      <a:noFill/>
                    </a:lnB>
                  </a:tcPr>
                </a:tc>
                <a:tc rowSpan="4" hMerge="1">
                  <a:txBody>
                    <a:bodyPr/>
                    <a:lstStyle/>
                    <a:p>
                      <a:endParaRPr lang="en-US"/>
                    </a:p>
                  </a:txBody>
                  <a:tcPr/>
                </a:tc>
                <a:tc rowSpan="4" hMerge="1">
                  <a:txBody>
                    <a:bodyPr/>
                    <a:lstStyle/>
                    <a:p>
                      <a:endParaRPr lang="en-US"/>
                    </a:p>
                  </a:txBody>
                  <a:tcPr/>
                </a:tc>
                <a:tc rowSpan="4" hMerge="1">
                  <a:txBody>
                    <a:bodyPr/>
                    <a:lstStyle/>
                    <a:p>
                      <a:endParaRPr lang="en-US"/>
                    </a:p>
                  </a:txBody>
                  <a:tcPr/>
                </a:tc>
                <a:tc rowSpan="4" hMerge="1">
                  <a:txBody>
                    <a:bodyPr/>
                    <a:lstStyle/>
                    <a:p>
                      <a:endParaRPr lang="en-US"/>
                    </a:p>
                  </a:txBody>
                  <a:tcPr/>
                </a:tc>
                <a:tc rowSpan="4" hMerge="1">
                  <a:txBody>
                    <a:bodyPr/>
                    <a:lstStyle/>
                    <a:p>
                      <a:endParaRPr lang="en-US"/>
                    </a:p>
                  </a:txBody>
                  <a:tcPr/>
                </a:tc>
                <a:tc rowSpan="4" hMerge="1">
                  <a:txBody>
                    <a:bodyPr/>
                    <a:lstStyle/>
                    <a:p>
                      <a:endParaRPr lang="en-US"/>
                    </a:p>
                  </a:txBody>
                  <a:tcPr/>
                </a:tc>
                <a:tc rowSpan="4" hMerge="1">
                  <a:txBody>
                    <a:bodyPr/>
                    <a:lstStyle/>
                    <a:p>
                      <a:endParaRPr lang="en-US"/>
                    </a:p>
                  </a:txBody>
                  <a:tcPr/>
                </a:tc>
                <a:extLst>
                  <a:ext uri="{0D108BD9-81ED-4DB2-BD59-A6C34878D82A}">
                    <a16:rowId xmlns:a16="http://schemas.microsoft.com/office/drawing/2014/main" val="3844231517"/>
                  </a:ext>
                </a:extLst>
              </a:tr>
              <a:tr h="198590">
                <a:tc>
                  <a:txBody>
                    <a:bodyPr/>
                    <a:lstStyle/>
                    <a:p>
                      <a:pPr algn="l" fontAlgn="b"/>
                      <a:endParaRPr lang="en-US" sz="1200" b="0" i="0" u="none" strike="noStrike">
                        <a:solidFill>
                          <a:srgbClr val="000000"/>
                        </a:solidFill>
                        <a:effectLst/>
                        <a:latin typeface="Calibri" panose="020F0502020204030204" pitchFamily="34" charset="0"/>
                      </a:endParaRPr>
                    </a:p>
                  </a:txBody>
                  <a:tcPr marL="5896" marR="5896" marT="5896" marB="0" anchor="b">
                    <a:lnL>
                      <a:noFill/>
                    </a:lnL>
                    <a:lnR>
                      <a:noFill/>
                    </a:lnR>
                    <a:lnT>
                      <a:noFill/>
                    </a:lnT>
                    <a:lnB>
                      <a:noFill/>
                    </a:lnB>
                  </a:tcPr>
                </a:tc>
                <a:tc gridSpan="8"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3517286407"/>
                  </a:ext>
                </a:extLst>
              </a:tr>
              <a:tr h="198590">
                <a:tc>
                  <a:txBody>
                    <a:bodyPr/>
                    <a:lstStyle/>
                    <a:p>
                      <a:pPr algn="l" fontAlgn="b"/>
                      <a:endParaRPr lang="en-US" sz="1200" b="0" i="0" u="none" strike="noStrike">
                        <a:solidFill>
                          <a:srgbClr val="000000"/>
                        </a:solidFill>
                        <a:effectLst/>
                        <a:latin typeface="Calibri" panose="020F0502020204030204" pitchFamily="34" charset="0"/>
                      </a:endParaRPr>
                    </a:p>
                  </a:txBody>
                  <a:tcPr marL="5896" marR="5896" marT="5896" marB="0" anchor="b">
                    <a:lnL>
                      <a:noFill/>
                    </a:lnL>
                    <a:lnR>
                      <a:noFill/>
                    </a:lnR>
                    <a:lnT>
                      <a:noFill/>
                    </a:lnT>
                    <a:lnB>
                      <a:noFill/>
                    </a:lnB>
                  </a:tcPr>
                </a:tc>
                <a:tc gridSpan="8"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2371588395"/>
                  </a:ext>
                </a:extLst>
              </a:tr>
              <a:tr h="564759">
                <a:tc>
                  <a:txBody>
                    <a:bodyPr/>
                    <a:lstStyle/>
                    <a:p>
                      <a:pPr algn="l" fontAlgn="b"/>
                      <a:endParaRPr lang="en-US" sz="1200" b="0" i="0" u="none" strike="noStrike" dirty="0">
                        <a:solidFill>
                          <a:srgbClr val="000000"/>
                        </a:solidFill>
                        <a:effectLst/>
                        <a:latin typeface="Calibri" panose="020F0502020204030204" pitchFamily="34" charset="0"/>
                      </a:endParaRPr>
                    </a:p>
                  </a:txBody>
                  <a:tcPr marL="5896" marR="5896" marT="5896" marB="0" anchor="b">
                    <a:lnL>
                      <a:noFill/>
                    </a:lnL>
                    <a:lnR>
                      <a:noFill/>
                    </a:lnR>
                    <a:lnT>
                      <a:noFill/>
                    </a:lnT>
                    <a:lnB>
                      <a:noFill/>
                    </a:lnB>
                  </a:tcPr>
                </a:tc>
                <a:tc gridSpan="8"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209590420"/>
                  </a:ext>
                </a:extLst>
              </a:tr>
              <a:tr h="390979">
                <a:tc>
                  <a:txBody>
                    <a:bodyPr/>
                    <a:lstStyle/>
                    <a:p>
                      <a:pPr algn="l" fontAlgn="b"/>
                      <a:r>
                        <a:rPr lang="en-US" sz="1200" b="0" i="0" u="none" strike="noStrike">
                          <a:solidFill>
                            <a:srgbClr val="000000"/>
                          </a:solidFill>
                          <a:effectLst/>
                          <a:latin typeface="Calibri" panose="020F0502020204030204" pitchFamily="34" charset="0"/>
                        </a:rPr>
                        <a:t> </a:t>
                      </a:r>
                    </a:p>
                  </a:txBody>
                  <a:tcPr marL="5896" marR="5896" marT="5896" marB="0" anchor="b">
                    <a:lnL>
                      <a:noFill/>
                    </a:lnL>
                    <a:lnR>
                      <a:noFill/>
                    </a:lnR>
                    <a:lnT>
                      <a:noFill/>
                    </a:lnT>
                    <a:lnB>
                      <a:noFill/>
                    </a:lnB>
                    <a:solidFill>
                      <a:srgbClr val="FFFF00"/>
                    </a:solidFill>
                  </a:tcPr>
                </a:tc>
                <a:tc gridSpan="5">
                  <a:txBody>
                    <a:bodyPr/>
                    <a:lstStyle/>
                    <a:p>
                      <a:pPr algn="l" fontAlgn="b"/>
                      <a:r>
                        <a:rPr lang="en-US" sz="1200" b="1" i="0" u="none" strike="noStrike" dirty="0">
                          <a:solidFill>
                            <a:srgbClr val="000000"/>
                          </a:solidFill>
                          <a:effectLst/>
                          <a:latin typeface="Calibri" panose="020F0502020204030204" pitchFamily="34" charset="0"/>
                        </a:rPr>
                        <a:t>Vendor: </a:t>
                      </a:r>
                      <a:r>
                        <a:rPr lang="en-US" sz="1200" b="0" i="0" u="none" strike="noStrike" dirty="0">
                          <a:solidFill>
                            <a:srgbClr val="000000"/>
                          </a:solidFill>
                          <a:effectLst/>
                          <a:latin typeface="Calibri" panose="020F0502020204030204" pitchFamily="34" charset="0"/>
                        </a:rPr>
                        <a:t> Put the name of the vendor in this section.</a:t>
                      </a:r>
                    </a:p>
                  </a:txBody>
                  <a:tcPr marL="5896" marR="5896" marT="5896"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a:solidFill>
                          <a:srgbClr val="000000"/>
                        </a:solidFill>
                        <a:effectLst/>
                        <a:latin typeface="Calibri" panose="020F0502020204030204" pitchFamily="34" charset="0"/>
                      </a:endParaRPr>
                    </a:p>
                  </a:txBody>
                  <a:tcPr marL="5896" marR="5896" marT="5896"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5896" marR="5896" marT="5896"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5896" marR="5896" marT="5896" marB="0" anchor="b">
                    <a:lnL>
                      <a:noFill/>
                    </a:lnL>
                    <a:lnR>
                      <a:noFill/>
                    </a:lnR>
                    <a:lnT>
                      <a:noFill/>
                    </a:lnT>
                    <a:lnB>
                      <a:noFill/>
                    </a:lnB>
                  </a:tcPr>
                </a:tc>
                <a:extLst>
                  <a:ext uri="{0D108BD9-81ED-4DB2-BD59-A6C34878D82A}">
                    <a16:rowId xmlns:a16="http://schemas.microsoft.com/office/drawing/2014/main" val="3787040587"/>
                  </a:ext>
                </a:extLst>
              </a:tr>
              <a:tr h="198590">
                <a:tc>
                  <a:txBody>
                    <a:bodyPr/>
                    <a:lstStyle/>
                    <a:p>
                      <a:pPr algn="l" fontAlgn="b"/>
                      <a:r>
                        <a:rPr lang="en-US" sz="1200" b="0" i="0" u="none" strike="noStrike">
                          <a:solidFill>
                            <a:srgbClr val="000000"/>
                          </a:solidFill>
                          <a:effectLst/>
                          <a:latin typeface="Calibri" panose="020F0502020204030204" pitchFamily="34" charset="0"/>
                        </a:rPr>
                        <a:t> </a:t>
                      </a:r>
                    </a:p>
                  </a:txBody>
                  <a:tcPr marL="5896" marR="5896" marT="5896" marB="0" anchor="b">
                    <a:lnL>
                      <a:noFill/>
                    </a:lnL>
                    <a:lnR>
                      <a:noFill/>
                    </a:lnR>
                    <a:lnT>
                      <a:noFill/>
                    </a:lnT>
                    <a:lnB>
                      <a:noFill/>
                    </a:lnB>
                    <a:solidFill>
                      <a:srgbClr val="FFFF00"/>
                    </a:solidFill>
                  </a:tcPr>
                </a:tc>
                <a:tc rowSpan="5" gridSpan="8">
                  <a:txBody>
                    <a:bodyPr/>
                    <a:lstStyle/>
                    <a:p>
                      <a:pPr algn="l" fontAlgn="b"/>
                      <a:r>
                        <a:rPr lang="en-US" sz="1200" b="1" i="0" u="none" strike="noStrike" dirty="0">
                          <a:solidFill>
                            <a:srgbClr val="000000"/>
                          </a:solidFill>
                          <a:effectLst/>
                          <a:latin typeface="Calibri" panose="020F0502020204030204" pitchFamily="34" charset="0"/>
                        </a:rPr>
                        <a:t>Requested Amount:</a:t>
                      </a:r>
                      <a:r>
                        <a:rPr lang="en-US" sz="1200" b="0" i="0" u="none" strike="noStrike" dirty="0">
                          <a:solidFill>
                            <a:srgbClr val="000000"/>
                          </a:solidFill>
                          <a:effectLst/>
                          <a:latin typeface="Calibri" panose="020F0502020204030204" pitchFamily="34" charset="0"/>
                        </a:rPr>
                        <a:t>  If the amount is different from the invoice, please explain in the email the reason for this difference.  Maybe you didn't have enough funds near the end of the project and your non-profit is covering the remaining amount.  Maybe the vendor provided extra services not covered by the FY21 Non-Profit Security Grant.  By providing an explanation </a:t>
                      </a:r>
                    </a:p>
                  </a:txBody>
                  <a:tcPr marL="5896" marR="5896" marT="5896" marB="0" anchor="b">
                    <a:lnL>
                      <a:noFill/>
                    </a:lnL>
                    <a:lnR>
                      <a:noFill/>
                    </a:lnR>
                    <a:lnT>
                      <a:noFill/>
                    </a:lnT>
                    <a:lnB>
                      <a:noFill/>
                    </a:lnB>
                  </a:tcPr>
                </a:tc>
                <a:tc rowSpan="5" hMerge="1">
                  <a:txBody>
                    <a:bodyPr/>
                    <a:lstStyle/>
                    <a:p>
                      <a:endParaRPr lang="en-US"/>
                    </a:p>
                  </a:txBody>
                  <a:tcPr/>
                </a:tc>
                <a:tc rowSpan="5" hMerge="1">
                  <a:txBody>
                    <a:bodyPr/>
                    <a:lstStyle/>
                    <a:p>
                      <a:endParaRPr lang="en-US"/>
                    </a:p>
                  </a:txBody>
                  <a:tcPr/>
                </a:tc>
                <a:tc rowSpan="5" hMerge="1">
                  <a:txBody>
                    <a:bodyPr/>
                    <a:lstStyle/>
                    <a:p>
                      <a:endParaRPr lang="en-US"/>
                    </a:p>
                  </a:txBody>
                  <a:tcPr/>
                </a:tc>
                <a:tc rowSpan="5" hMerge="1">
                  <a:txBody>
                    <a:bodyPr/>
                    <a:lstStyle/>
                    <a:p>
                      <a:endParaRPr lang="en-US"/>
                    </a:p>
                  </a:txBody>
                  <a:tcPr/>
                </a:tc>
                <a:tc rowSpan="5" hMerge="1">
                  <a:txBody>
                    <a:bodyPr/>
                    <a:lstStyle/>
                    <a:p>
                      <a:endParaRPr lang="en-US"/>
                    </a:p>
                  </a:txBody>
                  <a:tcPr/>
                </a:tc>
                <a:tc rowSpan="5" hMerge="1">
                  <a:txBody>
                    <a:bodyPr/>
                    <a:lstStyle/>
                    <a:p>
                      <a:endParaRPr lang="en-US"/>
                    </a:p>
                  </a:txBody>
                  <a:tcPr/>
                </a:tc>
                <a:tc rowSpan="5" hMerge="1">
                  <a:txBody>
                    <a:bodyPr/>
                    <a:lstStyle/>
                    <a:p>
                      <a:endParaRPr lang="en-US"/>
                    </a:p>
                  </a:txBody>
                  <a:tcPr/>
                </a:tc>
                <a:extLst>
                  <a:ext uri="{0D108BD9-81ED-4DB2-BD59-A6C34878D82A}">
                    <a16:rowId xmlns:a16="http://schemas.microsoft.com/office/drawing/2014/main" val="1081096108"/>
                  </a:ext>
                </a:extLst>
              </a:tr>
              <a:tr h="198590">
                <a:tc>
                  <a:txBody>
                    <a:bodyPr/>
                    <a:lstStyle/>
                    <a:p>
                      <a:pPr algn="l" fontAlgn="b"/>
                      <a:endParaRPr lang="en-US" sz="1200" b="0" i="0" u="none" strike="noStrike">
                        <a:solidFill>
                          <a:srgbClr val="000000"/>
                        </a:solidFill>
                        <a:effectLst/>
                        <a:latin typeface="Calibri" panose="020F0502020204030204" pitchFamily="34" charset="0"/>
                      </a:endParaRPr>
                    </a:p>
                  </a:txBody>
                  <a:tcPr marL="5896" marR="5896" marT="5896" marB="0" anchor="b">
                    <a:lnL>
                      <a:noFill/>
                    </a:lnL>
                    <a:lnR>
                      <a:noFill/>
                    </a:lnR>
                    <a:lnT>
                      <a:noFill/>
                    </a:lnT>
                    <a:lnB>
                      <a:noFill/>
                    </a:lnB>
                  </a:tcPr>
                </a:tc>
                <a:tc gridSpan="8"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4190865645"/>
                  </a:ext>
                </a:extLst>
              </a:tr>
              <a:tr h="198590">
                <a:tc>
                  <a:txBody>
                    <a:bodyPr/>
                    <a:lstStyle/>
                    <a:p>
                      <a:pPr algn="l" fontAlgn="b"/>
                      <a:endParaRPr lang="en-US" sz="1200" b="0" i="0" u="none" strike="noStrike">
                        <a:solidFill>
                          <a:srgbClr val="000000"/>
                        </a:solidFill>
                        <a:effectLst/>
                        <a:latin typeface="Calibri" panose="020F0502020204030204" pitchFamily="34" charset="0"/>
                      </a:endParaRPr>
                    </a:p>
                  </a:txBody>
                  <a:tcPr marL="5896" marR="5896" marT="5896" marB="0" anchor="b">
                    <a:lnL>
                      <a:noFill/>
                    </a:lnL>
                    <a:lnR>
                      <a:noFill/>
                    </a:lnR>
                    <a:lnT>
                      <a:noFill/>
                    </a:lnT>
                    <a:lnB>
                      <a:noFill/>
                    </a:lnB>
                  </a:tcPr>
                </a:tc>
                <a:tc gridSpan="8"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3998253447"/>
                  </a:ext>
                </a:extLst>
              </a:tr>
              <a:tr h="198590">
                <a:tc>
                  <a:txBody>
                    <a:bodyPr/>
                    <a:lstStyle/>
                    <a:p>
                      <a:pPr algn="l" fontAlgn="b"/>
                      <a:endParaRPr lang="en-US" sz="1200" b="0" i="0" u="none" strike="noStrike">
                        <a:solidFill>
                          <a:srgbClr val="000000"/>
                        </a:solidFill>
                        <a:effectLst/>
                        <a:latin typeface="Calibri" panose="020F0502020204030204" pitchFamily="34" charset="0"/>
                      </a:endParaRPr>
                    </a:p>
                  </a:txBody>
                  <a:tcPr marL="5896" marR="5896" marT="5896" marB="0" anchor="b">
                    <a:lnL>
                      <a:noFill/>
                    </a:lnL>
                    <a:lnR>
                      <a:noFill/>
                    </a:lnR>
                    <a:lnT>
                      <a:noFill/>
                    </a:lnT>
                    <a:lnB>
                      <a:noFill/>
                    </a:lnB>
                  </a:tcPr>
                </a:tc>
                <a:tc gridSpan="8"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3052726849"/>
                  </a:ext>
                </a:extLst>
              </a:tr>
              <a:tr h="198590">
                <a:tc>
                  <a:txBody>
                    <a:bodyPr/>
                    <a:lstStyle/>
                    <a:p>
                      <a:pPr algn="l" fontAlgn="b"/>
                      <a:endParaRPr lang="en-US" sz="1200" b="0" i="0" u="none" strike="noStrike">
                        <a:solidFill>
                          <a:srgbClr val="000000"/>
                        </a:solidFill>
                        <a:effectLst/>
                        <a:latin typeface="Calibri" panose="020F0502020204030204" pitchFamily="34" charset="0"/>
                      </a:endParaRPr>
                    </a:p>
                  </a:txBody>
                  <a:tcPr marL="5896" marR="5896" marT="5896" marB="0" anchor="b">
                    <a:lnL>
                      <a:noFill/>
                    </a:lnL>
                    <a:lnR>
                      <a:noFill/>
                    </a:lnR>
                    <a:lnT>
                      <a:noFill/>
                    </a:lnT>
                    <a:lnB>
                      <a:noFill/>
                    </a:lnB>
                  </a:tcPr>
                </a:tc>
                <a:tc gridSpan="8"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3395753486"/>
                  </a:ext>
                </a:extLst>
              </a:tr>
              <a:tr h="198590">
                <a:tc>
                  <a:txBody>
                    <a:bodyPr/>
                    <a:lstStyle/>
                    <a:p>
                      <a:pPr algn="l" fontAlgn="b"/>
                      <a:r>
                        <a:rPr lang="en-US" sz="1200" b="0" i="0" u="none" strike="noStrike">
                          <a:solidFill>
                            <a:srgbClr val="000000"/>
                          </a:solidFill>
                          <a:effectLst/>
                          <a:latin typeface="Calibri" panose="020F0502020204030204" pitchFamily="34" charset="0"/>
                        </a:rPr>
                        <a:t> </a:t>
                      </a:r>
                    </a:p>
                  </a:txBody>
                  <a:tcPr marL="5896" marR="5896" marT="5896" marB="0" anchor="b">
                    <a:lnL>
                      <a:noFill/>
                    </a:lnL>
                    <a:lnR>
                      <a:noFill/>
                    </a:lnR>
                    <a:lnT>
                      <a:noFill/>
                    </a:lnT>
                    <a:lnB>
                      <a:noFill/>
                    </a:lnB>
                    <a:solidFill>
                      <a:srgbClr val="FFFF00"/>
                    </a:solidFill>
                  </a:tcPr>
                </a:tc>
                <a:tc rowSpan="3" gridSpan="8">
                  <a:txBody>
                    <a:bodyPr/>
                    <a:lstStyle/>
                    <a:p>
                      <a:pPr algn="l" fontAlgn="b"/>
                      <a:r>
                        <a:rPr lang="en-US" sz="1200" b="1" i="0" u="none" strike="noStrike" dirty="0">
                          <a:solidFill>
                            <a:srgbClr val="000000"/>
                          </a:solidFill>
                          <a:effectLst/>
                          <a:latin typeface="Calibri" panose="020F0502020204030204" pitchFamily="34" charset="0"/>
                        </a:rPr>
                        <a:t>Submitted by:</a:t>
                      </a:r>
                      <a:r>
                        <a:rPr lang="en-US" sz="1200" b="0" i="0" u="none" strike="noStrike" dirty="0">
                          <a:solidFill>
                            <a:srgbClr val="000000"/>
                          </a:solidFill>
                          <a:effectLst/>
                          <a:latin typeface="Calibri" panose="020F0502020204030204" pitchFamily="34" charset="0"/>
                        </a:rPr>
                        <a:t>  This has been prepopulated by information on the application.  You can change this.  If one person is submitting and authorizing, please fill out both sections.</a:t>
                      </a:r>
                    </a:p>
                  </a:txBody>
                  <a:tcPr marL="5896" marR="5896" marT="5896" marB="0" anchor="b">
                    <a:lnL>
                      <a:noFill/>
                    </a:lnL>
                    <a:lnR>
                      <a:noFill/>
                    </a:lnR>
                    <a:lnT>
                      <a:noFill/>
                    </a:lnT>
                    <a:lnB>
                      <a:noFill/>
                    </a:lnB>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extLst>
                  <a:ext uri="{0D108BD9-81ED-4DB2-BD59-A6C34878D82A}">
                    <a16:rowId xmlns:a16="http://schemas.microsoft.com/office/drawing/2014/main" val="1252698085"/>
                  </a:ext>
                </a:extLst>
              </a:tr>
              <a:tr h="198590">
                <a:tc>
                  <a:txBody>
                    <a:bodyPr/>
                    <a:lstStyle/>
                    <a:p>
                      <a:pPr algn="l" fontAlgn="b"/>
                      <a:endParaRPr lang="en-US" sz="1200" b="0" i="0" u="none" strike="noStrike">
                        <a:solidFill>
                          <a:srgbClr val="000000"/>
                        </a:solidFill>
                        <a:effectLst/>
                        <a:latin typeface="Calibri" panose="020F0502020204030204" pitchFamily="34" charset="0"/>
                      </a:endParaRPr>
                    </a:p>
                  </a:txBody>
                  <a:tcPr marL="5896" marR="5896" marT="5896" marB="0" anchor="b">
                    <a:lnL>
                      <a:noFill/>
                    </a:lnL>
                    <a:lnR>
                      <a:noFill/>
                    </a:lnR>
                    <a:lnT>
                      <a:noFill/>
                    </a:lnT>
                    <a:lnB>
                      <a:noFill/>
                    </a:lnB>
                  </a:tcPr>
                </a:tc>
                <a:tc gridSpan="8"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3365078868"/>
                  </a:ext>
                </a:extLst>
              </a:tr>
              <a:tr h="198590">
                <a:tc>
                  <a:txBody>
                    <a:bodyPr/>
                    <a:lstStyle/>
                    <a:p>
                      <a:pPr algn="l" fontAlgn="b"/>
                      <a:endParaRPr lang="en-US" sz="1200" b="0" i="0" u="none" strike="noStrike">
                        <a:solidFill>
                          <a:srgbClr val="000000"/>
                        </a:solidFill>
                        <a:effectLst/>
                        <a:latin typeface="Calibri" panose="020F0502020204030204" pitchFamily="34" charset="0"/>
                      </a:endParaRPr>
                    </a:p>
                  </a:txBody>
                  <a:tcPr marL="5896" marR="5896" marT="5896" marB="0" anchor="b">
                    <a:lnL>
                      <a:noFill/>
                    </a:lnL>
                    <a:lnR>
                      <a:noFill/>
                    </a:lnR>
                    <a:lnT>
                      <a:noFill/>
                    </a:lnT>
                    <a:lnB>
                      <a:noFill/>
                    </a:lnB>
                  </a:tcPr>
                </a:tc>
                <a:tc gridSpan="8"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3994377020"/>
                  </a:ext>
                </a:extLst>
              </a:tr>
              <a:tr h="390979">
                <a:tc gridSpan="9">
                  <a:txBody>
                    <a:bodyPr/>
                    <a:lstStyle/>
                    <a:p>
                      <a:pPr algn="l" fontAlgn="b"/>
                      <a:r>
                        <a:rPr lang="en-US" sz="1200" b="0" i="0" u="none" strike="noStrike">
                          <a:solidFill>
                            <a:srgbClr val="000000"/>
                          </a:solidFill>
                          <a:effectLst/>
                          <a:latin typeface="Calibri" panose="020F0502020204030204" pitchFamily="34" charset="0"/>
                        </a:rPr>
                        <a:t>Please include </a:t>
                      </a:r>
                      <a:r>
                        <a:rPr lang="en-US" sz="1200" b="1" i="0" u="none" strike="noStrike">
                          <a:solidFill>
                            <a:srgbClr val="000000"/>
                          </a:solidFill>
                          <a:effectLst/>
                          <a:latin typeface="Calibri" panose="020F0502020204030204" pitchFamily="34" charset="0"/>
                        </a:rPr>
                        <a:t>PROCUREMENT DOCUMENTS</a:t>
                      </a:r>
                      <a:r>
                        <a:rPr lang="en-US" sz="1200" b="0" i="0" u="none" strike="noStrike">
                          <a:solidFill>
                            <a:srgbClr val="000000"/>
                          </a:solidFill>
                          <a:effectLst/>
                          <a:latin typeface="Calibri" panose="020F0502020204030204" pitchFamily="34" charset="0"/>
                        </a:rPr>
                        <a:t>.  Depending on the amount of your request this could include quotes, bids, and request for proposals.</a:t>
                      </a:r>
                    </a:p>
                  </a:txBody>
                  <a:tcPr marL="5896" marR="5896" marT="5896"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766547518"/>
                  </a:ext>
                </a:extLst>
              </a:tr>
              <a:tr h="968142">
                <a:tc gridSpan="9">
                  <a:txBody>
                    <a:bodyPr/>
                    <a:lstStyle/>
                    <a:p>
                      <a:pPr algn="l" fontAlgn="b"/>
                      <a:r>
                        <a:rPr lang="en-US" sz="1200" b="0" i="0" u="none" strike="noStrike" dirty="0">
                          <a:solidFill>
                            <a:srgbClr val="000000"/>
                          </a:solidFill>
                          <a:effectLst/>
                          <a:latin typeface="Calibri" panose="020F0502020204030204" pitchFamily="34" charset="0"/>
                        </a:rPr>
                        <a:t>Please include </a:t>
                      </a:r>
                      <a:r>
                        <a:rPr lang="en-US" sz="1200" b="1" i="0" u="none" strike="noStrike" dirty="0">
                          <a:solidFill>
                            <a:srgbClr val="000000"/>
                          </a:solidFill>
                          <a:effectLst/>
                          <a:latin typeface="Calibri" panose="020F0502020204030204" pitchFamily="34" charset="0"/>
                        </a:rPr>
                        <a:t>PAYMENT INFORMATION</a:t>
                      </a:r>
                      <a:r>
                        <a:rPr lang="en-US" sz="1200" b="0" i="0" u="none" strike="noStrike" dirty="0">
                          <a:solidFill>
                            <a:srgbClr val="000000"/>
                          </a:solidFill>
                          <a:effectLst/>
                          <a:latin typeface="Calibri" panose="020F0502020204030204" pitchFamily="34" charset="0"/>
                        </a:rPr>
                        <a:t>.  If you need the reimbursement to pay the vendor, please let us know in the email, and that you will </a:t>
                      </a:r>
                      <a:r>
                        <a:rPr lang="en-US" sz="1200" b="1" i="0" u="sng" strike="noStrike" dirty="0">
                          <a:solidFill>
                            <a:srgbClr val="000000"/>
                          </a:solidFill>
                          <a:effectLst/>
                          <a:latin typeface="Calibri" panose="020F0502020204030204" pitchFamily="34" charset="0"/>
                        </a:rPr>
                        <a:t>send proof in 30 days</a:t>
                      </a:r>
                      <a:r>
                        <a:rPr lang="en-US" sz="1200" b="0" i="0" u="none" strike="noStrike" dirty="0">
                          <a:solidFill>
                            <a:srgbClr val="000000"/>
                          </a:solidFill>
                          <a:effectLst/>
                          <a:latin typeface="Calibri" panose="020F0502020204030204" pitchFamily="34" charset="0"/>
                        </a:rPr>
                        <a:t>.  Proof of payment could include cancelled check, bank or credit card statement highlighting vendor payment (you are welcome to black out other information if you desire), receipt, or letter from vendor stating specific item or service in the amount of request has been paid.</a:t>
                      </a:r>
                    </a:p>
                  </a:txBody>
                  <a:tcPr marL="5896" marR="5896" marT="5896"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072055312"/>
                  </a:ext>
                </a:extLst>
              </a:tr>
            </a:tbl>
          </a:graphicData>
        </a:graphic>
      </p:graphicFrame>
      <p:sp>
        <p:nvSpPr>
          <p:cNvPr id="5" name="Rectangle 4">
            <a:extLst>
              <a:ext uri="{FF2B5EF4-FFF2-40B4-BE49-F238E27FC236}">
                <a16:creationId xmlns:a16="http://schemas.microsoft.com/office/drawing/2014/main" id="{FC1903AB-5FDE-5340-09F2-5F7B260F869D}"/>
              </a:ext>
            </a:extLst>
          </p:cNvPr>
          <p:cNvSpPr/>
          <p:nvPr/>
        </p:nvSpPr>
        <p:spPr>
          <a:xfrm>
            <a:off x="2061954" y="6623025"/>
            <a:ext cx="1278703" cy="138435"/>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 name="TextBox 2">
            <a:extLst>
              <a:ext uri="{FF2B5EF4-FFF2-40B4-BE49-F238E27FC236}">
                <a16:creationId xmlns:a16="http://schemas.microsoft.com/office/drawing/2014/main" id="{D705B06A-523A-58D7-8591-D887D27AD56B}"/>
              </a:ext>
            </a:extLst>
          </p:cNvPr>
          <p:cNvSpPr txBox="1"/>
          <p:nvPr/>
        </p:nvSpPr>
        <p:spPr>
          <a:xfrm>
            <a:off x="2037529" y="6609676"/>
            <a:ext cx="1004650" cy="206210"/>
          </a:xfrm>
          <a:prstGeom prst="rect">
            <a:avLst/>
          </a:prstGeom>
          <a:noFill/>
        </p:spPr>
        <p:txBody>
          <a:bodyPr wrap="square" lIns="27432" tIns="36576" rIns="9144" rtlCol="0">
            <a:spAutoFit/>
          </a:bodyPr>
          <a:lstStyle/>
          <a:p>
            <a:r>
              <a:rPr lang="en-US" sz="800" u="sng" dirty="0">
                <a:solidFill>
                  <a:srgbClr val="0462C2"/>
                </a:solidFill>
              </a:rPr>
              <a:t>NSGP.KHP@KS.GOV</a:t>
            </a:r>
          </a:p>
        </p:txBody>
      </p:sp>
      <p:sp>
        <p:nvSpPr>
          <p:cNvPr id="6" name="Rectangle 5">
            <a:extLst>
              <a:ext uri="{FF2B5EF4-FFF2-40B4-BE49-F238E27FC236}">
                <a16:creationId xmlns:a16="http://schemas.microsoft.com/office/drawing/2014/main" id="{3BB15CAF-EC7E-5874-C271-F4B3DBDCDFCE}"/>
              </a:ext>
            </a:extLst>
          </p:cNvPr>
          <p:cNvSpPr/>
          <p:nvPr/>
        </p:nvSpPr>
        <p:spPr>
          <a:xfrm>
            <a:off x="129682" y="6625815"/>
            <a:ext cx="1495535" cy="138435"/>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7" name="TextBox 6">
            <a:extLst>
              <a:ext uri="{FF2B5EF4-FFF2-40B4-BE49-F238E27FC236}">
                <a16:creationId xmlns:a16="http://schemas.microsoft.com/office/drawing/2014/main" id="{DFEF8DFB-7444-7E15-DC03-B1D543AEAE6A}"/>
              </a:ext>
            </a:extLst>
          </p:cNvPr>
          <p:cNvSpPr txBox="1"/>
          <p:nvPr/>
        </p:nvSpPr>
        <p:spPr>
          <a:xfrm>
            <a:off x="117649" y="6609676"/>
            <a:ext cx="1004650" cy="206210"/>
          </a:xfrm>
          <a:prstGeom prst="rect">
            <a:avLst/>
          </a:prstGeom>
          <a:noFill/>
        </p:spPr>
        <p:txBody>
          <a:bodyPr wrap="square" lIns="27432" tIns="36576" rIns="9144" rtlCol="0">
            <a:spAutoFit/>
          </a:bodyPr>
          <a:lstStyle/>
          <a:p>
            <a:r>
              <a:rPr lang="en-US" sz="800" u="sng" dirty="0">
                <a:solidFill>
                  <a:srgbClr val="0462C2"/>
                </a:solidFill>
              </a:rPr>
              <a:t>NSGP.KHP@KS.GOV</a:t>
            </a:r>
          </a:p>
        </p:txBody>
      </p:sp>
      <p:sp>
        <p:nvSpPr>
          <p:cNvPr id="8" name="Rectangle 7">
            <a:extLst>
              <a:ext uri="{FF2B5EF4-FFF2-40B4-BE49-F238E27FC236}">
                <a16:creationId xmlns:a16="http://schemas.microsoft.com/office/drawing/2014/main" id="{78D5BE89-134C-E0D9-7665-6955A24822CE}"/>
              </a:ext>
            </a:extLst>
          </p:cNvPr>
          <p:cNvSpPr/>
          <p:nvPr/>
        </p:nvSpPr>
        <p:spPr>
          <a:xfrm>
            <a:off x="2578100" y="6443216"/>
            <a:ext cx="552450" cy="15178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25160EE9-7AFC-C758-8C59-8570D0950160}"/>
              </a:ext>
            </a:extLst>
          </p:cNvPr>
          <p:cNvSpPr txBox="1"/>
          <p:nvPr/>
        </p:nvSpPr>
        <p:spPr>
          <a:xfrm>
            <a:off x="2547544" y="6409944"/>
            <a:ext cx="1004650" cy="236988"/>
          </a:xfrm>
          <a:prstGeom prst="rect">
            <a:avLst/>
          </a:prstGeom>
          <a:noFill/>
        </p:spPr>
        <p:txBody>
          <a:bodyPr wrap="square" lIns="27432" tIns="36576" rIns="9144" rtlCol="0">
            <a:spAutoFit/>
          </a:bodyPr>
          <a:lstStyle/>
          <a:p>
            <a:r>
              <a:rPr lang="en-US" sz="1000" dirty="0"/>
              <a:t>Murphy</a:t>
            </a:r>
          </a:p>
        </p:txBody>
      </p:sp>
    </p:spTree>
    <p:extLst>
      <p:ext uri="{BB962C8B-B14F-4D97-AF65-F5344CB8AC3E}">
        <p14:creationId xmlns:p14="http://schemas.microsoft.com/office/powerpoint/2010/main" val="4177541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circle(in)">
                                      <p:cBhvr>
                                        <p:cTn id="7" dur="20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ircle(in)">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9391"/>
            <a:ext cx="11963400" cy="829734"/>
          </a:xfrm>
        </p:spPr>
        <p:txBody>
          <a:bodyPr>
            <a:noAutofit/>
          </a:bodyPr>
          <a:lstStyle/>
          <a:p>
            <a:br>
              <a:rPr lang="en-US" b="1" cap="small" dirty="0"/>
            </a:br>
            <a:r>
              <a:rPr lang="en-US" b="1" cap="small" dirty="0"/>
              <a:t>Resources </a:t>
            </a:r>
            <a:br>
              <a:rPr lang="en-US" sz="2000" dirty="0"/>
            </a:br>
            <a:endParaRPr lang="en-US" dirty="0"/>
          </a:p>
        </p:txBody>
      </p:sp>
      <p:sp>
        <p:nvSpPr>
          <p:cNvPr id="3" name="TextBox 2">
            <a:extLst>
              <a:ext uri="{FF2B5EF4-FFF2-40B4-BE49-F238E27FC236}">
                <a16:creationId xmlns:a16="http://schemas.microsoft.com/office/drawing/2014/main" id="{5054D9A6-3788-4739-9D9A-16F1DD2EB376}"/>
              </a:ext>
            </a:extLst>
          </p:cNvPr>
          <p:cNvSpPr txBox="1"/>
          <p:nvPr/>
        </p:nvSpPr>
        <p:spPr>
          <a:xfrm>
            <a:off x="483325" y="1319349"/>
            <a:ext cx="11573691" cy="5078313"/>
          </a:xfrm>
          <a:prstGeom prst="rect">
            <a:avLst/>
          </a:prstGeom>
          <a:noFill/>
        </p:spPr>
        <p:txBody>
          <a:bodyPr wrap="square" rtlCol="0">
            <a:spAutoFit/>
          </a:bodyPr>
          <a:lstStyle/>
          <a:p>
            <a:r>
              <a:rPr lang="en-US" dirty="0"/>
              <a:t>Nonprofit Security Grant Program resources website</a:t>
            </a:r>
          </a:p>
          <a:p>
            <a:r>
              <a:rPr lang="en-US" dirty="0">
                <a:solidFill>
                  <a:srgbClr val="0070C0"/>
                </a:solidFill>
                <a:hlinkClick r:id="rId3">
                  <a:extLst>
                    <a:ext uri="{A12FA001-AC4F-418D-AE19-62706E023703}">
                      <ahyp:hlinkClr xmlns:ahyp="http://schemas.microsoft.com/office/drawing/2018/hyperlinkcolor" val="tx"/>
                    </a:ext>
                  </a:extLst>
                </a:hlinkClick>
              </a:rPr>
              <a:t>http://datacounts.net/nsgp</a:t>
            </a:r>
            <a:r>
              <a:rPr lang="en-US" dirty="0">
                <a:solidFill>
                  <a:srgbClr val="0070C0"/>
                </a:solidFill>
              </a:rPr>
              <a:t> </a:t>
            </a:r>
          </a:p>
          <a:p>
            <a:endParaRPr lang="en-US" dirty="0"/>
          </a:p>
          <a:p>
            <a:r>
              <a:rPr lang="en-US" dirty="0"/>
              <a:t>FEMA-NSGP Guidance</a:t>
            </a:r>
          </a:p>
          <a:p>
            <a:r>
              <a:rPr lang="en-US" dirty="0">
                <a:solidFill>
                  <a:srgbClr val="0070C0"/>
                </a:solidFill>
                <a:hlinkClick r:id="rId4">
                  <a:extLst>
                    <a:ext uri="{A12FA001-AC4F-418D-AE19-62706E023703}">
                      <ahyp:hlinkClr xmlns:ahyp="http://schemas.microsoft.com/office/drawing/2018/hyperlinkcolor" val="tx"/>
                    </a:ext>
                  </a:extLst>
                </a:hlinkClick>
              </a:rPr>
              <a:t>https://www.fema.gov/grants/preparedness/nonprofit-security</a:t>
            </a:r>
            <a:endParaRPr lang="en-US" dirty="0">
              <a:solidFill>
                <a:srgbClr val="0070C0"/>
              </a:solidFill>
            </a:endParaRPr>
          </a:p>
          <a:p>
            <a:endParaRPr lang="en-US" dirty="0">
              <a:solidFill>
                <a:srgbClr val="0070C0"/>
              </a:solidFill>
            </a:endParaRPr>
          </a:p>
          <a:p>
            <a:r>
              <a:rPr lang="en-US" dirty="0"/>
              <a:t>Preparedness Grants Manual</a:t>
            </a:r>
          </a:p>
          <a:p>
            <a:r>
              <a:rPr lang="en-US" dirty="0">
                <a:solidFill>
                  <a:srgbClr val="0070C0"/>
                </a:solidFill>
                <a:hlinkClick r:id="rId5">
                  <a:extLst>
                    <a:ext uri="{A12FA001-AC4F-418D-AE19-62706E023703}">
                      <ahyp:hlinkClr xmlns:ahyp="http://schemas.microsoft.com/office/drawing/2018/hyperlinkcolor" val="tx"/>
                    </a:ext>
                  </a:extLst>
                </a:hlinkClick>
              </a:rPr>
              <a:t>https://www.fema.gov/grants/preparedness</a:t>
            </a:r>
            <a:endParaRPr lang="en-US" dirty="0">
              <a:solidFill>
                <a:srgbClr val="0070C0"/>
              </a:solidFill>
            </a:endParaRPr>
          </a:p>
          <a:p>
            <a:endParaRPr lang="en-US" dirty="0">
              <a:solidFill>
                <a:srgbClr val="0070C0"/>
              </a:solidFill>
            </a:endParaRPr>
          </a:p>
          <a:p>
            <a:r>
              <a:rPr lang="en-US" dirty="0"/>
              <a:t>Kansas Procurement</a:t>
            </a:r>
          </a:p>
          <a:p>
            <a:r>
              <a:rPr lang="en-US" dirty="0">
                <a:solidFill>
                  <a:srgbClr val="0070C0"/>
                </a:solidFill>
                <a:hlinkClick r:id="rId6">
                  <a:extLst>
                    <a:ext uri="{A12FA001-AC4F-418D-AE19-62706E023703}">
                      <ahyp:hlinkClr xmlns:ahyp="http://schemas.microsoft.com/office/drawing/2018/hyperlinkcolor" val="tx"/>
                    </a:ext>
                  </a:extLst>
                </a:hlinkClick>
              </a:rPr>
              <a:t>https://www.admin.ks.gov/offices/procurement-and-contracts</a:t>
            </a:r>
            <a:endParaRPr lang="en-US" dirty="0">
              <a:solidFill>
                <a:srgbClr val="0070C0"/>
              </a:solidFill>
            </a:endParaRPr>
          </a:p>
          <a:p>
            <a:endParaRPr lang="en-US" dirty="0">
              <a:solidFill>
                <a:srgbClr val="0070C0"/>
              </a:solidFill>
            </a:endParaRPr>
          </a:p>
          <a:p>
            <a:r>
              <a:rPr lang="en-US" dirty="0"/>
              <a:t>Code of Federal Regulations</a:t>
            </a:r>
          </a:p>
          <a:p>
            <a:r>
              <a:rPr lang="en-US" dirty="0">
                <a:solidFill>
                  <a:srgbClr val="0070C0"/>
                </a:solidFill>
                <a:hlinkClick r:id="rId7">
                  <a:extLst>
                    <a:ext uri="{A12FA001-AC4F-418D-AE19-62706E023703}">
                      <ahyp:hlinkClr xmlns:ahyp="http://schemas.microsoft.com/office/drawing/2018/hyperlinkcolor" val="tx"/>
                    </a:ext>
                  </a:extLst>
                </a:hlinkClick>
              </a:rPr>
              <a:t>https://www.ecfr.gov/cgi-bin/ECFR?page=browse</a:t>
            </a:r>
            <a:endParaRPr lang="en-US" dirty="0">
              <a:solidFill>
                <a:srgbClr val="0070C0"/>
              </a:solidFill>
            </a:endParaRPr>
          </a:p>
          <a:p>
            <a:endParaRPr lang="en-US" dirty="0">
              <a:solidFill>
                <a:srgbClr val="0070C0"/>
              </a:solidFill>
            </a:endParaRPr>
          </a:p>
          <a:p>
            <a:r>
              <a:rPr lang="en-US" dirty="0"/>
              <a:t>Kansas Homeland Security Preparedness Grant Programs  Policy Manual</a:t>
            </a:r>
          </a:p>
          <a:p>
            <a:r>
              <a:rPr lang="en-US" dirty="0">
                <a:solidFill>
                  <a:srgbClr val="0070C0"/>
                </a:solidFill>
                <a:hlinkClick r:id="rId8">
                  <a:extLst>
                    <a:ext uri="{A12FA001-AC4F-418D-AE19-62706E023703}">
                      <ahyp:hlinkClr xmlns:ahyp="http://schemas.microsoft.com/office/drawing/2018/hyperlinkcolor" val="tx"/>
                    </a:ext>
                  </a:extLst>
                </a:hlinkClick>
              </a:rPr>
              <a:t>http://datcounts.net/nsgp</a:t>
            </a:r>
            <a:r>
              <a:rPr lang="en-US" dirty="0">
                <a:solidFill>
                  <a:srgbClr val="0070C0"/>
                </a:solidFill>
              </a:rPr>
              <a:t> </a:t>
            </a:r>
          </a:p>
          <a:p>
            <a:endParaRPr lang="en-US" dirty="0">
              <a:solidFill>
                <a:srgbClr val="0070C0"/>
              </a:solidFill>
            </a:endParaRPr>
          </a:p>
        </p:txBody>
      </p:sp>
    </p:spTree>
    <p:extLst>
      <p:ext uri="{BB962C8B-B14F-4D97-AF65-F5344CB8AC3E}">
        <p14:creationId xmlns:p14="http://schemas.microsoft.com/office/powerpoint/2010/main" val="124038518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19854" y="2925531"/>
            <a:ext cx="8752291" cy="1649935"/>
          </a:xfrm>
        </p:spPr>
        <p:txBody>
          <a:bodyPr>
            <a:normAutofit fontScale="90000"/>
          </a:bodyPr>
          <a:lstStyle/>
          <a:p>
            <a:pPr algn="ctr"/>
            <a:br>
              <a:rPr lang="en-US" dirty="0"/>
            </a:br>
            <a:r>
              <a:rPr lang="en-US" dirty="0"/>
              <a:t>Questions?</a:t>
            </a:r>
            <a:br>
              <a:rPr lang="en-US" dirty="0"/>
            </a:br>
            <a:endParaRPr lang="en-US" dirty="0"/>
          </a:p>
        </p:txBody>
      </p:sp>
      <p:sp>
        <p:nvSpPr>
          <p:cNvPr id="5" name="Subtitle 4"/>
          <p:cNvSpPr>
            <a:spLocks noGrp="1"/>
          </p:cNvSpPr>
          <p:nvPr>
            <p:ph type="subTitle" idx="1"/>
          </p:nvPr>
        </p:nvSpPr>
        <p:spPr>
          <a:xfrm>
            <a:off x="261140" y="4952310"/>
            <a:ext cx="11669721" cy="1117687"/>
          </a:xfrm>
        </p:spPr>
        <p:txBody>
          <a:bodyPr>
            <a:normAutofit lnSpcReduction="10000"/>
          </a:bodyPr>
          <a:lstStyle/>
          <a:p>
            <a:endParaRPr lang="en-US" dirty="0"/>
          </a:p>
          <a:p>
            <a:pPr algn="ctr"/>
            <a:r>
              <a:rPr lang="en-US" dirty="0">
                <a:latin typeface="Brush Script MT" panose="03060802040406070304" pitchFamily="66" charset="0"/>
              </a:rPr>
              <a:t>Lieutenant Edna Murphy</a:t>
            </a:r>
          </a:p>
          <a:p>
            <a:pPr algn="ctr"/>
            <a:r>
              <a:rPr lang="en-US" dirty="0">
                <a:latin typeface="Brush Script MT" panose="03060802040406070304" pitchFamily="66" charset="0"/>
              </a:rPr>
              <a:t>Kansas Highway Patrol</a:t>
            </a:r>
          </a:p>
        </p:txBody>
      </p:sp>
    </p:spTree>
    <p:extLst>
      <p:ext uri="{BB962C8B-B14F-4D97-AF65-F5344CB8AC3E}">
        <p14:creationId xmlns:p14="http://schemas.microsoft.com/office/powerpoint/2010/main" val="10939470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835D0E-4C87-4BC3-BC22-F1C90B9A5A6C}"/>
              </a:ext>
            </a:extLst>
          </p:cNvPr>
          <p:cNvSpPr>
            <a:spLocks noGrp="1"/>
          </p:cNvSpPr>
          <p:nvPr>
            <p:ph type="title"/>
          </p:nvPr>
        </p:nvSpPr>
        <p:spPr/>
        <p:txBody>
          <a:bodyPr/>
          <a:lstStyle/>
          <a:p>
            <a:r>
              <a:rPr lang="en-US" dirty="0"/>
              <a:t>Procurement Process</a:t>
            </a:r>
          </a:p>
        </p:txBody>
      </p:sp>
      <p:sp>
        <p:nvSpPr>
          <p:cNvPr id="3" name="Content Placeholder 2">
            <a:extLst>
              <a:ext uri="{FF2B5EF4-FFF2-40B4-BE49-F238E27FC236}">
                <a16:creationId xmlns:a16="http://schemas.microsoft.com/office/drawing/2014/main" id="{281BB93F-6319-4AD0-A43E-12DCAF166744}"/>
              </a:ext>
            </a:extLst>
          </p:cNvPr>
          <p:cNvSpPr>
            <a:spLocks noGrp="1"/>
          </p:cNvSpPr>
          <p:nvPr>
            <p:ph idx="1"/>
          </p:nvPr>
        </p:nvSpPr>
        <p:spPr>
          <a:xfrm>
            <a:off x="530579" y="1163782"/>
            <a:ext cx="11198577" cy="5547945"/>
          </a:xfrm>
        </p:spPr>
        <p:txBody>
          <a:bodyPr>
            <a:normAutofit lnSpcReduction="10000"/>
          </a:bodyPr>
          <a:lstStyle/>
          <a:p>
            <a:pPr marL="0" indent="0">
              <a:buNone/>
            </a:pPr>
            <a:r>
              <a:rPr lang="en-US" sz="2400" dirty="0">
                <a:latin typeface="+mj-lt"/>
              </a:rPr>
              <a:t>Now </a:t>
            </a:r>
            <a:r>
              <a:rPr lang="en-US" dirty="0">
                <a:latin typeface="+mj-lt"/>
              </a:rPr>
              <a:t>that you met all administrative requirements to include </a:t>
            </a:r>
            <a:r>
              <a:rPr lang="en-US" dirty="0">
                <a:solidFill>
                  <a:schemeClr val="accent1">
                    <a:lumMod val="60000"/>
                    <a:lumOff val="40000"/>
                  </a:schemeClr>
                </a:solidFill>
                <a:latin typeface="Gill Sans Nova Ultra Bold" panose="020B0604020202020204" pitchFamily="34" charset="0"/>
              </a:rPr>
              <a:t>EHP</a:t>
            </a:r>
            <a:r>
              <a:rPr lang="en-US" dirty="0">
                <a:latin typeface="+mj-lt"/>
              </a:rPr>
              <a:t> approval- its time to start the procurement process.</a:t>
            </a:r>
          </a:p>
          <a:p>
            <a:pPr marL="0" indent="0">
              <a:buNone/>
            </a:pPr>
            <a:r>
              <a:rPr lang="en-US" sz="2400" dirty="0">
                <a:latin typeface="+mj-lt"/>
              </a:rPr>
              <a:t>When selecting a vendor, choosing Equipment, Training, Exercise or Planning activities, its imperative you follow the </a:t>
            </a:r>
            <a:r>
              <a:rPr lang="en-US" sz="2400" dirty="0">
                <a:solidFill>
                  <a:schemeClr val="accent1">
                    <a:lumMod val="60000"/>
                    <a:lumOff val="40000"/>
                  </a:schemeClr>
                </a:solidFill>
                <a:latin typeface="+mj-lt"/>
              </a:rPr>
              <a:t>State of Kansas Procurement Policy </a:t>
            </a:r>
            <a:r>
              <a:rPr lang="en-US" sz="2400" dirty="0">
                <a:latin typeface="+mj-lt"/>
              </a:rPr>
              <a:t>and can </a:t>
            </a:r>
            <a:r>
              <a:rPr lang="en-US" sz="2400" dirty="0">
                <a:solidFill>
                  <a:schemeClr val="accent1">
                    <a:lumMod val="60000"/>
                    <a:lumOff val="40000"/>
                  </a:schemeClr>
                </a:solidFill>
                <a:latin typeface="+mj-lt"/>
              </a:rPr>
              <a:t>justify</a:t>
            </a:r>
            <a:r>
              <a:rPr lang="en-US" sz="2400" dirty="0">
                <a:latin typeface="+mj-lt"/>
              </a:rPr>
              <a:t> the expense with back-up documentation when submitting a Reimbursement Request.</a:t>
            </a:r>
          </a:p>
          <a:p>
            <a:pPr marL="0" indent="0">
              <a:buNone/>
            </a:pPr>
            <a:r>
              <a:rPr lang="en-US" sz="2400" dirty="0">
                <a:latin typeface="+mj-lt"/>
              </a:rPr>
              <a:t>Considerations should also include but not limited to;</a:t>
            </a:r>
          </a:p>
          <a:p>
            <a:r>
              <a:rPr lang="en-US" sz="2400" dirty="0">
                <a:latin typeface="+mj-lt"/>
              </a:rPr>
              <a:t>License, bonding, insurance, warranties, maintenance agreements and the ability to deliver within the performance period.</a:t>
            </a:r>
          </a:p>
          <a:p>
            <a:r>
              <a:rPr lang="en-US" sz="2400" dirty="0">
                <a:latin typeface="+mj-lt"/>
              </a:rPr>
              <a:t>Access &amp; functional needs</a:t>
            </a:r>
          </a:p>
          <a:p>
            <a:r>
              <a:rPr lang="en-US" sz="2400" dirty="0">
                <a:latin typeface="+mj-lt"/>
              </a:rPr>
              <a:t>Women &amp; minority businesses</a:t>
            </a:r>
          </a:p>
          <a:p>
            <a:r>
              <a:rPr lang="en-US" sz="2400" dirty="0">
                <a:latin typeface="+mj-lt"/>
              </a:rPr>
              <a:t>Ensuring the vendor is not disbarred</a:t>
            </a:r>
          </a:p>
          <a:p>
            <a:r>
              <a:rPr lang="en-US" dirty="0">
                <a:latin typeface="+mj-lt"/>
              </a:rPr>
              <a:t>Technology and services are protected from cyberthreats </a:t>
            </a:r>
          </a:p>
          <a:p>
            <a:r>
              <a:rPr lang="en-US" sz="2400" dirty="0">
                <a:latin typeface="+mj-lt"/>
              </a:rPr>
              <a:t>Ability to meet performance period deadlines</a:t>
            </a:r>
          </a:p>
          <a:p>
            <a:pPr marL="0" indent="0">
              <a:buNone/>
            </a:pPr>
            <a:endParaRPr lang="en-US" sz="2400" dirty="0">
              <a:latin typeface="+mj-lt"/>
            </a:endParaRPr>
          </a:p>
        </p:txBody>
      </p:sp>
    </p:spTree>
    <p:extLst>
      <p:ext uri="{BB962C8B-B14F-4D97-AF65-F5344CB8AC3E}">
        <p14:creationId xmlns:p14="http://schemas.microsoft.com/office/powerpoint/2010/main" val="39551359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D48884-42C9-4F17-BEED-7C40A48B3226}"/>
              </a:ext>
            </a:extLst>
          </p:cNvPr>
          <p:cNvSpPr>
            <a:spLocks noGrp="1"/>
          </p:cNvSpPr>
          <p:nvPr>
            <p:ph type="title"/>
          </p:nvPr>
        </p:nvSpPr>
        <p:spPr/>
        <p:txBody>
          <a:bodyPr/>
          <a:lstStyle/>
          <a:p>
            <a:r>
              <a:rPr lang="en-US" dirty="0"/>
              <a:t>Procurement Process- continued</a:t>
            </a:r>
          </a:p>
        </p:txBody>
      </p:sp>
      <p:sp>
        <p:nvSpPr>
          <p:cNvPr id="3" name="Content Placeholder 2">
            <a:extLst>
              <a:ext uri="{FF2B5EF4-FFF2-40B4-BE49-F238E27FC236}">
                <a16:creationId xmlns:a16="http://schemas.microsoft.com/office/drawing/2014/main" id="{69FA9A34-41D6-44F6-B2B4-0093D80D4B0E}"/>
              </a:ext>
            </a:extLst>
          </p:cNvPr>
          <p:cNvSpPr>
            <a:spLocks noGrp="1"/>
          </p:cNvSpPr>
          <p:nvPr>
            <p:ph idx="1"/>
          </p:nvPr>
        </p:nvSpPr>
        <p:spPr>
          <a:xfrm>
            <a:off x="530578" y="1059873"/>
            <a:ext cx="11198577" cy="5517573"/>
          </a:xfrm>
        </p:spPr>
        <p:txBody>
          <a:bodyPr>
            <a:normAutofit fontScale="25000" lnSpcReduction="20000"/>
          </a:bodyPr>
          <a:lstStyle/>
          <a:p>
            <a:endParaRPr lang="en-US" sz="2400" dirty="0"/>
          </a:p>
          <a:p>
            <a:pPr marL="0" indent="0">
              <a:buNone/>
            </a:pPr>
            <a:r>
              <a:rPr lang="en-US" sz="7200" dirty="0">
                <a:cs typeface="Calibri" panose="020F0502020204030204" pitchFamily="34" charset="0"/>
              </a:rPr>
              <a:t>Once you have defined your “non-vendor specific” specs for equipment or services and estimated costs you can follow the appropriate threshold for procurement.</a:t>
            </a:r>
          </a:p>
          <a:p>
            <a:pPr marL="0" indent="0">
              <a:buNone/>
            </a:pPr>
            <a:r>
              <a:rPr lang="en-US" sz="7200" dirty="0">
                <a:cs typeface="Calibri" panose="020F0502020204030204" pitchFamily="34" charset="0"/>
              </a:rPr>
              <a:t>State Contract- If you have access to a state contract that allows for nonprofits to utilize it, there will be no need to move down a threshold checklist and you can provide a copy of that state contract with your reimbursement request.</a:t>
            </a:r>
          </a:p>
          <a:p>
            <a:pPr marL="0" indent="0">
              <a:buNone/>
            </a:pPr>
            <a:endParaRPr lang="en-US" sz="7200" dirty="0">
              <a:cs typeface="Calibri" panose="020F0502020204030204" pitchFamily="34" charset="0"/>
            </a:endParaRPr>
          </a:p>
          <a:p>
            <a:pPr marL="0" algn="l" rtl="0" eaLnBrk="1" fontAlgn="b" latinLnBrk="0" hangingPunct="1">
              <a:spcBef>
                <a:spcPts val="0"/>
              </a:spcBef>
              <a:spcAft>
                <a:spcPts val="0"/>
              </a:spcAft>
            </a:pPr>
            <a:r>
              <a:rPr lang="en-US" sz="7200" b="1" i="0" u="none" strike="noStrike" kern="1200" dirty="0">
                <a:solidFill>
                  <a:srgbClr val="000000"/>
                </a:solidFill>
                <a:effectLst/>
                <a:cs typeface="Calibri" panose="020F0502020204030204" pitchFamily="34" charset="0"/>
              </a:rPr>
              <a:t>Expense at or less than $4,999.99 </a:t>
            </a:r>
          </a:p>
          <a:p>
            <a:pPr marL="457200" lvl="1" fontAlgn="b">
              <a:spcBef>
                <a:spcPts val="0"/>
              </a:spcBef>
            </a:pPr>
            <a:r>
              <a:rPr lang="en-US" sz="7200" b="1" i="0" u="none" strike="noStrike" kern="1200" dirty="0">
                <a:solidFill>
                  <a:srgbClr val="000000"/>
                </a:solidFill>
                <a:effectLst/>
                <a:cs typeface="Calibri" panose="020F0502020204030204" pitchFamily="34" charset="0"/>
              </a:rPr>
              <a:t>n</a:t>
            </a:r>
            <a:r>
              <a:rPr lang="en-US" sz="7200" b="0" i="0" u="none" strike="noStrike" kern="1200" dirty="0">
                <a:solidFill>
                  <a:srgbClr val="000000"/>
                </a:solidFill>
                <a:effectLst/>
                <a:cs typeface="Calibri" panose="020F0502020204030204" pitchFamily="34" charset="0"/>
              </a:rPr>
              <a:t>o competitive bidding- do shop around for best quality at a reasonable price</a:t>
            </a:r>
          </a:p>
          <a:p>
            <a:pPr marL="228600" lvl="1" indent="0" fontAlgn="b">
              <a:spcBef>
                <a:spcPts val="0"/>
              </a:spcBef>
              <a:buNone/>
            </a:pPr>
            <a:endParaRPr lang="en-US" sz="7200" b="0" i="0" u="none" strike="noStrike" kern="1200" dirty="0">
              <a:solidFill>
                <a:srgbClr val="000000"/>
              </a:solidFill>
              <a:effectLst/>
              <a:cs typeface="Calibri" panose="020F0502020204030204" pitchFamily="34" charset="0"/>
            </a:endParaRPr>
          </a:p>
          <a:p>
            <a:pPr marL="0" algn="l" rtl="0" eaLnBrk="1" fontAlgn="b" latinLnBrk="0" hangingPunct="1">
              <a:spcBef>
                <a:spcPts val="0"/>
              </a:spcBef>
              <a:spcAft>
                <a:spcPts val="0"/>
              </a:spcAft>
            </a:pPr>
            <a:r>
              <a:rPr lang="en-US" sz="7200" b="1" i="0" u="none" strike="noStrike" kern="1200" dirty="0">
                <a:solidFill>
                  <a:srgbClr val="000000"/>
                </a:solidFill>
                <a:effectLst/>
                <a:cs typeface="Calibri" panose="020F0502020204030204" pitchFamily="34" charset="0"/>
              </a:rPr>
              <a:t>Expense between $5,000 to $24,999.99 </a:t>
            </a:r>
          </a:p>
          <a:p>
            <a:pPr marL="457200" lvl="1" fontAlgn="b">
              <a:spcBef>
                <a:spcPts val="0"/>
              </a:spcBef>
            </a:pPr>
            <a:r>
              <a:rPr lang="en-US" sz="7200" i="0" u="none" strike="noStrike" kern="1200" dirty="0">
                <a:solidFill>
                  <a:srgbClr val="000000"/>
                </a:solidFill>
                <a:effectLst/>
                <a:cs typeface="Calibri" panose="020F0502020204030204" pitchFamily="34" charset="0"/>
              </a:rPr>
              <a:t>minim</a:t>
            </a:r>
            <a:r>
              <a:rPr lang="en-US" sz="7200" b="0" i="0" u="none" strike="noStrike" kern="1200" dirty="0">
                <a:solidFill>
                  <a:srgbClr val="000000"/>
                </a:solidFill>
                <a:effectLst/>
                <a:cs typeface="Calibri" panose="020F0502020204030204" pitchFamily="34" charset="0"/>
              </a:rPr>
              <a:t>um of three (3) quotes received</a:t>
            </a:r>
          </a:p>
          <a:p>
            <a:pPr marL="457200" lvl="1" fontAlgn="b">
              <a:spcBef>
                <a:spcPts val="0"/>
              </a:spcBef>
            </a:pPr>
            <a:endParaRPr lang="en-US" sz="7200" b="0" i="0" u="none" strike="noStrike" kern="1200" dirty="0">
              <a:solidFill>
                <a:srgbClr val="000000"/>
              </a:solidFill>
              <a:effectLst/>
              <a:cs typeface="Calibri" panose="020F0502020204030204" pitchFamily="34" charset="0"/>
            </a:endParaRPr>
          </a:p>
          <a:p>
            <a:pPr marL="0" algn="l" rtl="0" eaLnBrk="1" fontAlgn="b" latinLnBrk="0" hangingPunct="1">
              <a:spcBef>
                <a:spcPts val="0"/>
              </a:spcBef>
              <a:spcAft>
                <a:spcPts val="0"/>
              </a:spcAft>
            </a:pPr>
            <a:r>
              <a:rPr lang="en-US" sz="7200" b="1" i="0" u="none" strike="noStrike" kern="1200" dirty="0">
                <a:solidFill>
                  <a:srgbClr val="000000"/>
                </a:solidFill>
                <a:effectLst/>
                <a:cs typeface="Calibri" panose="020F0502020204030204" pitchFamily="34" charset="0"/>
              </a:rPr>
              <a:t>Expense is between $25,000 to $49,999.99 </a:t>
            </a:r>
          </a:p>
          <a:p>
            <a:pPr marL="457200" lvl="1" fontAlgn="b">
              <a:spcBef>
                <a:spcPts val="0"/>
              </a:spcBef>
            </a:pPr>
            <a:r>
              <a:rPr lang="en-US" sz="7200" b="0" i="0" u="none" strike="noStrike" kern="1200" dirty="0">
                <a:solidFill>
                  <a:srgbClr val="000000"/>
                </a:solidFill>
                <a:effectLst/>
                <a:cs typeface="Calibri" panose="020F0502020204030204" pitchFamily="34" charset="0"/>
              </a:rPr>
              <a:t>Sealed bid process used ,Invitation to Bid , Public Bulletin Board – minimum ten calendar days</a:t>
            </a:r>
            <a:endParaRPr lang="en-US" sz="7200" b="0" i="0" u="none" strike="noStrike" dirty="0">
              <a:effectLst/>
              <a:cs typeface="Calibri" panose="020F0502020204030204" pitchFamily="34" charset="0"/>
            </a:endParaRPr>
          </a:p>
          <a:p>
            <a:pPr marL="0" algn="l" rtl="0" eaLnBrk="1" fontAlgn="b" latinLnBrk="0" hangingPunct="1">
              <a:spcBef>
                <a:spcPts val="0"/>
              </a:spcBef>
              <a:spcAft>
                <a:spcPts val="0"/>
              </a:spcAft>
            </a:pPr>
            <a:endParaRPr lang="en-US" sz="7200" b="0" i="0" u="none" strike="noStrike" dirty="0">
              <a:effectLst/>
              <a:cs typeface="Calibri" panose="020F0502020204030204" pitchFamily="34" charset="0"/>
            </a:endParaRPr>
          </a:p>
          <a:p>
            <a:pPr marL="0" algn="l" rtl="0" eaLnBrk="1" fontAlgn="b" latinLnBrk="0" hangingPunct="1">
              <a:spcBef>
                <a:spcPts val="0"/>
              </a:spcBef>
              <a:spcAft>
                <a:spcPts val="0"/>
              </a:spcAft>
            </a:pPr>
            <a:r>
              <a:rPr lang="en-US" sz="7200" b="1" i="0" u="none" strike="noStrike" kern="1200" dirty="0">
                <a:solidFill>
                  <a:srgbClr val="000000"/>
                </a:solidFill>
                <a:effectLst/>
                <a:cs typeface="Calibri" panose="020F0502020204030204" pitchFamily="34" charset="0"/>
              </a:rPr>
              <a:t>Expense is at or greater than $50,000 </a:t>
            </a:r>
          </a:p>
          <a:p>
            <a:pPr marL="457200" lvl="1" fontAlgn="b">
              <a:spcBef>
                <a:spcPts val="0"/>
              </a:spcBef>
            </a:pPr>
            <a:r>
              <a:rPr lang="en-US" sz="7200" b="0" i="0" u="none" strike="noStrike" kern="1200" dirty="0">
                <a:solidFill>
                  <a:srgbClr val="000000"/>
                </a:solidFill>
                <a:effectLst/>
                <a:cs typeface="Calibri" panose="020F0502020204030204" pitchFamily="34" charset="0"/>
              </a:rPr>
              <a:t>Sealed bid process used , Invitation to Bid , post on Kansas Register </a:t>
            </a:r>
            <a:r>
              <a:rPr lang="en-US" sz="7200" b="0" i="0" u="none" strike="noStrike" kern="1200" dirty="0">
                <a:solidFill>
                  <a:srgbClr val="0070C0"/>
                </a:solidFill>
                <a:effectLst/>
                <a:cs typeface="Calibri" panose="020F0502020204030204" pitchFamily="34" charset="0"/>
                <a:hlinkClick r:id="rId3">
                  <a:extLst>
                    <a:ext uri="{A12FA001-AC4F-418D-AE19-62706E023703}">
                      <ahyp:hlinkClr xmlns:ahyp="http://schemas.microsoft.com/office/drawing/2018/hyperlinkcolor" val="tx"/>
                    </a:ext>
                  </a:extLst>
                </a:hlinkClick>
              </a:rPr>
              <a:t>https://sos.ks.gov/publications/kansas-register.html</a:t>
            </a:r>
            <a:r>
              <a:rPr lang="en-US" sz="7200" b="0" i="0" u="none" strike="noStrike" kern="1200" dirty="0">
                <a:solidFill>
                  <a:srgbClr val="0070C0"/>
                </a:solidFill>
                <a:effectLst/>
                <a:cs typeface="Calibri" panose="020F0502020204030204" pitchFamily="34" charset="0"/>
              </a:rPr>
              <a:t>   </a:t>
            </a:r>
            <a:r>
              <a:rPr lang="en-US" sz="7200" b="0" i="0" u="none" strike="noStrike" kern="1200" dirty="0">
                <a:solidFill>
                  <a:srgbClr val="000000"/>
                </a:solidFill>
                <a:effectLst/>
                <a:cs typeface="Calibri" panose="020F0502020204030204" pitchFamily="34" charset="0"/>
              </a:rPr>
              <a:t>-  minimum of ten business days, excluding holidays and minus the first &amp; last day of posting (+2) </a:t>
            </a:r>
            <a:endParaRPr lang="en-US" sz="7200" b="0" i="0" u="none" strike="noStrike" dirty="0">
              <a:effectLst/>
              <a:cs typeface="Calibri" panose="020F0502020204030204" pitchFamily="34" charset="0"/>
            </a:endParaRPr>
          </a:p>
          <a:p>
            <a:pPr marL="0" indent="0">
              <a:buNone/>
            </a:pPr>
            <a:endParaRPr lang="en-US" sz="7200" dirty="0"/>
          </a:p>
          <a:p>
            <a:pPr marL="0" indent="0">
              <a:buNone/>
            </a:pPr>
            <a:r>
              <a:rPr lang="en-US" sz="7200" dirty="0"/>
              <a:t>The following </a:t>
            </a:r>
            <a:r>
              <a:rPr lang="en-US" sz="7200" b="1" i="1" dirty="0">
                <a:solidFill>
                  <a:srgbClr val="7030A0"/>
                </a:solidFill>
              </a:rPr>
              <a:t>checklists</a:t>
            </a:r>
            <a:r>
              <a:rPr lang="en-US" sz="7200" dirty="0"/>
              <a:t> will help you make the right choices and think ahead to reimbursement submission which will require back-up documentation. </a:t>
            </a:r>
          </a:p>
        </p:txBody>
      </p:sp>
    </p:spTree>
    <p:extLst>
      <p:ext uri="{BB962C8B-B14F-4D97-AF65-F5344CB8AC3E}">
        <p14:creationId xmlns:p14="http://schemas.microsoft.com/office/powerpoint/2010/main" val="9667547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6A1CA4-C277-7142-731B-CEE37053A8A8}"/>
              </a:ext>
            </a:extLst>
          </p:cNvPr>
          <p:cNvSpPr>
            <a:spLocks noGrp="1"/>
          </p:cNvSpPr>
          <p:nvPr>
            <p:ph type="title"/>
          </p:nvPr>
        </p:nvSpPr>
        <p:spPr/>
        <p:txBody>
          <a:bodyPr/>
          <a:lstStyle/>
          <a:p>
            <a:r>
              <a:rPr lang="en-US" dirty="0"/>
              <a:t>Procurement Checklist</a:t>
            </a:r>
          </a:p>
        </p:txBody>
      </p:sp>
      <p:pic>
        <p:nvPicPr>
          <p:cNvPr id="10" name="Content Placeholder 9">
            <a:extLst>
              <a:ext uri="{FF2B5EF4-FFF2-40B4-BE49-F238E27FC236}">
                <a16:creationId xmlns:a16="http://schemas.microsoft.com/office/drawing/2014/main" id="{F9DE79E5-5DA9-CDF6-30F4-DD7949843998}"/>
              </a:ext>
            </a:extLst>
          </p:cNvPr>
          <p:cNvPicPr>
            <a:picLocks noGrp="1" noChangeAspect="1"/>
          </p:cNvPicPr>
          <p:nvPr>
            <p:ph idx="1"/>
          </p:nvPr>
        </p:nvPicPr>
        <p:blipFill>
          <a:blip r:embed="rId3"/>
          <a:stretch>
            <a:fillRect/>
          </a:stretch>
        </p:blipFill>
        <p:spPr>
          <a:xfrm>
            <a:off x="530579" y="976746"/>
            <a:ext cx="4520342" cy="5811863"/>
          </a:xfrm>
          <a:prstGeom prst="rect">
            <a:avLst/>
          </a:prstGeom>
        </p:spPr>
      </p:pic>
      <p:sp>
        <p:nvSpPr>
          <p:cNvPr id="12" name="TextBox 11">
            <a:extLst>
              <a:ext uri="{FF2B5EF4-FFF2-40B4-BE49-F238E27FC236}">
                <a16:creationId xmlns:a16="http://schemas.microsoft.com/office/drawing/2014/main" id="{91F3E8F1-F2B8-F12F-11F0-ADC336B316C6}"/>
              </a:ext>
            </a:extLst>
          </p:cNvPr>
          <p:cNvSpPr txBox="1"/>
          <p:nvPr/>
        </p:nvSpPr>
        <p:spPr>
          <a:xfrm>
            <a:off x="5995554" y="4187128"/>
            <a:ext cx="5309754" cy="2308324"/>
          </a:xfrm>
          <a:prstGeom prst="rect">
            <a:avLst/>
          </a:prstGeom>
          <a:noFill/>
        </p:spPr>
        <p:txBody>
          <a:bodyPr wrap="square" rtlCol="0">
            <a:spAutoFit/>
          </a:bodyPr>
          <a:lstStyle/>
          <a:p>
            <a:r>
              <a:rPr lang="en-US" dirty="0"/>
              <a:t>This Procurement Checklist will be used later when submitting a reimbursement request.</a:t>
            </a:r>
          </a:p>
          <a:p>
            <a:endParaRPr lang="en-US" dirty="0"/>
          </a:p>
          <a:p>
            <a:r>
              <a:rPr lang="en-US" dirty="0"/>
              <a:t>The checklist helps you ensure the state procurement policy is followed and you have all the necessary source documentation needed to submit your reimbursement request for successful payment.</a:t>
            </a:r>
          </a:p>
        </p:txBody>
      </p:sp>
      <p:pic>
        <p:nvPicPr>
          <p:cNvPr id="14" name="Picture 13" descr="Icon&#10;&#10;Description automatically generated">
            <a:extLst>
              <a:ext uri="{FF2B5EF4-FFF2-40B4-BE49-F238E27FC236}">
                <a16:creationId xmlns:a16="http://schemas.microsoft.com/office/drawing/2014/main" id="{201B4CE6-4F4B-3767-C68C-332CF415DCA6}"/>
              </a:ext>
            </a:extLst>
          </p:cNvPr>
          <p:cNvPicPr>
            <a:picLocks noChangeAspect="1"/>
          </p:cNvPicPr>
          <p:nvPr/>
        </p:nvPicPr>
        <p:blipFill>
          <a:blip r:embed="rId4" cstate="print">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6842757" y="986857"/>
            <a:ext cx="2966261" cy="3117552"/>
          </a:xfrm>
          <a:prstGeom prst="rect">
            <a:avLst/>
          </a:prstGeom>
        </p:spPr>
      </p:pic>
    </p:spTree>
    <p:extLst>
      <p:ext uri="{BB962C8B-B14F-4D97-AF65-F5344CB8AC3E}">
        <p14:creationId xmlns:p14="http://schemas.microsoft.com/office/powerpoint/2010/main" val="669524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4"/>
                                        </p:tgtEl>
                                        <p:attrNameLst>
                                          <p:attrName>style.visibility</p:attrName>
                                        </p:attrNameLst>
                                      </p:cBhvr>
                                      <p:to>
                                        <p:strVal val="visible"/>
                                      </p:to>
                                    </p:set>
                                    <p:animEffect transition="in" filter="fade">
                                      <p:cBhvr>
                                        <p:cTn id="14" dur="1000"/>
                                        <p:tgtEl>
                                          <p:spTgt spid="14"/>
                                        </p:tgtEl>
                                      </p:cBhvr>
                                    </p:animEffect>
                                    <p:anim calcmode="lin" valueType="num">
                                      <p:cBhvr>
                                        <p:cTn id="15" dur="1000" fill="hold"/>
                                        <p:tgtEl>
                                          <p:spTgt spid="14"/>
                                        </p:tgtEl>
                                        <p:attrNameLst>
                                          <p:attrName>ppt_x</p:attrName>
                                        </p:attrNameLst>
                                      </p:cBhvr>
                                      <p:tavLst>
                                        <p:tav tm="0">
                                          <p:val>
                                            <p:strVal val="#ppt_x"/>
                                          </p:val>
                                        </p:tav>
                                        <p:tav tm="100000">
                                          <p:val>
                                            <p:strVal val="#ppt_x"/>
                                          </p:val>
                                        </p:tav>
                                      </p:tavLst>
                                    </p:anim>
                                    <p:anim calcmode="lin" valueType="num">
                                      <p:cBhvr>
                                        <p:cTn id="16"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fade">
                                      <p:cBhvr>
                                        <p:cTn id="21" dur="1000"/>
                                        <p:tgtEl>
                                          <p:spTgt spid="12"/>
                                        </p:tgtEl>
                                      </p:cBhvr>
                                    </p:animEffect>
                                    <p:anim calcmode="lin" valueType="num">
                                      <p:cBhvr>
                                        <p:cTn id="22" dur="1000" fill="hold"/>
                                        <p:tgtEl>
                                          <p:spTgt spid="12"/>
                                        </p:tgtEl>
                                        <p:attrNameLst>
                                          <p:attrName>ppt_x</p:attrName>
                                        </p:attrNameLst>
                                      </p:cBhvr>
                                      <p:tavLst>
                                        <p:tav tm="0">
                                          <p:val>
                                            <p:strVal val="#ppt_x"/>
                                          </p:val>
                                        </p:tav>
                                        <p:tav tm="100000">
                                          <p:val>
                                            <p:strVal val="#ppt_x"/>
                                          </p:val>
                                        </p:tav>
                                      </p:tavLst>
                                    </p:anim>
                                    <p:anim calcmode="lin" valueType="num">
                                      <p:cBhvr>
                                        <p:cTn id="23"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CE8B4C-1C32-4234-B0B5-B1CC345BE487}"/>
              </a:ext>
            </a:extLst>
          </p:cNvPr>
          <p:cNvSpPr>
            <a:spLocks noGrp="1"/>
          </p:cNvSpPr>
          <p:nvPr>
            <p:ph type="title"/>
          </p:nvPr>
        </p:nvSpPr>
        <p:spPr/>
        <p:txBody>
          <a:bodyPr/>
          <a:lstStyle/>
          <a:p>
            <a:r>
              <a:rPr lang="en-US" dirty="0"/>
              <a:t>Request for Quote or Request for Proposal</a:t>
            </a:r>
          </a:p>
        </p:txBody>
      </p:sp>
      <p:sp>
        <p:nvSpPr>
          <p:cNvPr id="3" name="Content Placeholder 2">
            <a:extLst>
              <a:ext uri="{FF2B5EF4-FFF2-40B4-BE49-F238E27FC236}">
                <a16:creationId xmlns:a16="http://schemas.microsoft.com/office/drawing/2014/main" id="{E4CF991F-7716-46A4-BA0A-5C830F3293F2}"/>
              </a:ext>
            </a:extLst>
          </p:cNvPr>
          <p:cNvSpPr>
            <a:spLocks noGrp="1"/>
          </p:cNvSpPr>
          <p:nvPr>
            <p:ph idx="1"/>
          </p:nvPr>
        </p:nvSpPr>
        <p:spPr/>
        <p:txBody>
          <a:bodyPr/>
          <a:lstStyle/>
          <a:p>
            <a:pPr marL="0" marR="0" indent="0">
              <a:spcBef>
                <a:spcPts val="0"/>
              </a:spcBef>
              <a:spcAft>
                <a:spcPts val="0"/>
              </a:spcAft>
              <a:buNone/>
            </a:pPr>
            <a:r>
              <a:rPr lang="en-US" sz="1800" dirty="0">
                <a:solidFill>
                  <a:srgbClr val="7030A0"/>
                </a:solidFill>
                <a:effectLst/>
                <a:latin typeface="Helvetica" panose="020B0604020202020204" pitchFamily="34" charset="0"/>
                <a:ea typeface="Times New Roman" panose="02020603050405020304" pitchFamily="18" charset="0"/>
              </a:rPr>
              <a:t>Request for Proposal (RFP)</a:t>
            </a:r>
          </a:p>
          <a:p>
            <a:pPr marL="0" marR="0" indent="0">
              <a:spcBef>
                <a:spcPts val="0"/>
              </a:spcBef>
              <a:spcAft>
                <a:spcPts val="0"/>
              </a:spcAft>
              <a:buNone/>
            </a:pPr>
            <a:r>
              <a:rPr lang="en-US" sz="1800" dirty="0">
                <a:solidFill>
                  <a:srgbClr val="26282A"/>
                </a:solidFill>
                <a:effectLst/>
                <a:latin typeface="Helvetica" panose="020B0604020202020204" pitchFamily="34" charset="0"/>
                <a:ea typeface="Times New Roman" panose="02020603050405020304" pitchFamily="18" charset="0"/>
              </a:rPr>
              <a:t>The RFP is posted, and bids are submitted, and a vendor is chosen if it is within the budget.  </a:t>
            </a:r>
          </a:p>
          <a:p>
            <a:pPr marL="0" marR="0" indent="0">
              <a:spcBef>
                <a:spcPts val="0"/>
              </a:spcBef>
              <a:spcAft>
                <a:spcPts val="0"/>
              </a:spcAft>
              <a:buNone/>
            </a:pPr>
            <a:endParaRPr lang="en-US" sz="1800" dirty="0">
              <a:solidFill>
                <a:srgbClr val="26282A"/>
              </a:solidFill>
              <a:latin typeface="Helvetica" panose="020B0604020202020204" pitchFamily="34" charset="0"/>
              <a:ea typeface="Times New Roman" panose="02020603050405020304" pitchFamily="18" charset="0"/>
            </a:endParaRPr>
          </a:p>
          <a:p>
            <a:pPr marL="0" marR="0" indent="0">
              <a:spcBef>
                <a:spcPts val="0"/>
              </a:spcBef>
              <a:spcAft>
                <a:spcPts val="0"/>
              </a:spcAft>
              <a:buNone/>
            </a:pPr>
            <a:r>
              <a:rPr lang="en-US" sz="1800" dirty="0">
                <a:solidFill>
                  <a:srgbClr val="26282A"/>
                </a:solidFill>
                <a:effectLst/>
                <a:latin typeface="Helvetica" panose="020B0604020202020204" pitchFamily="34" charset="0"/>
                <a:ea typeface="Times New Roman" panose="02020603050405020304" pitchFamily="18" charset="0"/>
              </a:rPr>
              <a:t>Any questions that you are asked by a vendor needs to be shared with other vendors.  </a:t>
            </a:r>
            <a:endParaRPr lang="en-US" sz="1800" dirty="0">
              <a:solidFill>
                <a:srgbClr val="26282A"/>
              </a:solidFill>
              <a:latin typeface="Helvetica" panose="020B0604020202020204" pitchFamily="34" charset="0"/>
              <a:ea typeface="Times New Roman" panose="02020603050405020304" pitchFamily="18" charset="0"/>
            </a:endParaRPr>
          </a:p>
          <a:p>
            <a:pPr marR="0">
              <a:spcBef>
                <a:spcPts val="0"/>
              </a:spcBef>
              <a:spcAft>
                <a:spcPts val="0"/>
              </a:spcAft>
              <a:buFont typeface="Wingdings" panose="05000000000000000000" pitchFamily="2" charset="2"/>
              <a:buChar char="v"/>
            </a:pPr>
            <a:r>
              <a:rPr lang="en-US" sz="1800" dirty="0">
                <a:solidFill>
                  <a:srgbClr val="26282A"/>
                </a:solidFill>
                <a:latin typeface="Helvetica" panose="020B0604020202020204" pitchFamily="34" charset="0"/>
                <a:ea typeface="Times New Roman" panose="02020603050405020304" pitchFamily="18" charset="0"/>
              </a:rPr>
              <a:t>	A best practice for all procurement is to notify at least 3 vendors of the posting.</a:t>
            </a:r>
            <a:endParaRPr lang="en-US" sz="1800" dirty="0">
              <a:solidFill>
                <a:srgbClr val="26282A"/>
              </a:solidFill>
              <a:effectLst/>
              <a:latin typeface="Helvetica" panose="020B0604020202020204" pitchFamily="34" charset="0"/>
              <a:ea typeface="Times New Roman" panose="02020603050405020304" pitchFamily="18" charset="0"/>
            </a:endParaRPr>
          </a:p>
          <a:p>
            <a:pPr marL="0" marR="0" indent="0">
              <a:spcBef>
                <a:spcPts val="0"/>
              </a:spcBef>
              <a:spcAft>
                <a:spcPts val="0"/>
              </a:spcAft>
              <a:buNone/>
            </a:pPr>
            <a:endParaRPr lang="en-US" sz="1800" dirty="0">
              <a:solidFill>
                <a:srgbClr val="26282A"/>
              </a:solidFill>
              <a:latin typeface="Helvetica" panose="020B0604020202020204" pitchFamily="34" charset="0"/>
              <a:ea typeface="Times New Roman" panose="02020603050405020304" pitchFamily="18" charset="0"/>
            </a:endParaRPr>
          </a:p>
          <a:p>
            <a:pPr marL="0" marR="0" indent="0">
              <a:spcBef>
                <a:spcPts val="0"/>
              </a:spcBef>
              <a:spcAft>
                <a:spcPts val="0"/>
              </a:spcAft>
              <a:buNone/>
            </a:pPr>
            <a:r>
              <a:rPr lang="en-US" sz="1800" dirty="0">
                <a:solidFill>
                  <a:srgbClr val="26282A"/>
                </a:solidFill>
                <a:effectLst/>
                <a:latin typeface="Helvetica" panose="020B0604020202020204" pitchFamily="34" charset="0"/>
                <a:ea typeface="Times New Roman" panose="02020603050405020304" pitchFamily="18" charset="0"/>
              </a:rPr>
              <a:t>You can do this by email or put updates on the public notice (church website) and vendors can go there to check.  </a:t>
            </a:r>
          </a:p>
          <a:p>
            <a:pPr marL="0" marR="0" indent="0">
              <a:spcBef>
                <a:spcPts val="0"/>
              </a:spcBef>
              <a:spcAft>
                <a:spcPts val="0"/>
              </a:spcAft>
              <a:buNone/>
            </a:pPr>
            <a:endParaRPr lang="en-US" sz="1800" dirty="0">
              <a:solidFill>
                <a:srgbClr val="26282A"/>
              </a:solidFill>
              <a:latin typeface="Helvetica" panose="020B0604020202020204" pitchFamily="34" charset="0"/>
              <a:ea typeface="Times New Roman" panose="02020603050405020304" pitchFamily="18" charset="0"/>
            </a:endParaRPr>
          </a:p>
          <a:p>
            <a:pPr marL="0" marR="0" indent="0">
              <a:spcBef>
                <a:spcPts val="0"/>
              </a:spcBef>
              <a:spcAft>
                <a:spcPts val="0"/>
              </a:spcAft>
              <a:buNone/>
            </a:pPr>
            <a:r>
              <a:rPr lang="en-US" sz="1800" dirty="0">
                <a:solidFill>
                  <a:srgbClr val="26282A"/>
                </a:solidFill>
                <a:effectLst/>
                <a:latin typeface="Helvetica" panose="020B0604020202020204" pitchFamily="34" charset="0"/>
                <a:ea typeface="Times New Roman" panose="02020603050405020304" pitchFamily="18" charset="0"/>
              </a:rPr>
              <a:t>This includes the process that you want to use and the end results.</a:t>
            </a:r>
            <a:endParaRPr lang="en-US" sz="1800" dirty="0">
              <a:effectLst/>
              <a:latin typeface="Calibri" panose="020F0502020204030204" pitchFamily="34" charset="0"/>
              <a:ea typeface="Calibri" panose="020F0502020204030204" pitchFamily="34" charset="0"/>
            </a:endParaRPr>
          </a:p>
          <a:p>
            <a:pPr marL="0" marR="0" indent="0">
              <a:spcBef>
                <a:spcPts val="0"/>
              </a:spcBef>
              <a:spcAft>
                <a:spcPts val="0"/>
              </a:spcAft>
              <a:buNone/>
            </a:pPr>
            <a:endParaRPr lang="en-US" sz="1800" dirty="0">
              <a:solidFill>
                <a:srgbClr val="26282A"/>
              </a:solidFill>
              <a:latin typeface="Helvetica" panose="020B0604020202020204" pitchFamily="34" charset="0"/>
              <a:ea typeface="Calibri" panose="020F0502020204030204" pitchFamily="34" charset="0"/>
            </a:endParaRPr>
          </a:p>
          <a:p>
            <a:pPr marL="0" marR="0" indent="0">
              <a:spcBef>
                <a:spcPts val="0"/>
              </a:spcBef>
              <a:spcAft>
                <a:spcPts val="0"/>
              </a:spcAft>
              <a:buNone/>
            </a:pPr>
            <a:r>
              <a:rPr lang="en-US" sz="1800" dirty="0">
                <a:solidFill>
                  <a:srgbClr val="7030A0"/>
                </a:solidFill>
                <a:effectLst/>
                <a:latin typeface="Helvetica" panose="020B0604020202020204" pitchFamily="34" charset="0"/>
                <a:ea typeface="Calibri" panose="020F0502020204030204" pitchFamily="34" charset="0"/>
              </a:rPr>
              <a:t>Request for </a:t>
            </a:r>
            <a:r>
              <a:rPr lang="en-US" sz="1800" dirty="0">
                <a:solidFill>
                  <a:srgbClr val="7030A0"/>
                </a:solidFill>
                <a:latin typeface="Helvetica" panose="020B0604020202020204" pitchFamily="34" charset="0"/>
                <a:ea typeface="Calibri" panose="020F0502020204030204" pitchFamily="34" charset="0"/>
              </a:rPr>
              <a:t>Quote (RFQ)</a:t>
            </a:r>
            <a:endParaRPr lang="en-US" sz="1800" dirty="0">
              <a:solidFill>
                <a:srgbClr val="7030A0"/>
              </a:solidFill>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1800" dirty="0">
                <a:solidFill>
                  <a:srgbClr val="26282A"/>
                </a:solidFill>
                <a:effectLst/>
                <a:latin typeface="Helvetica" panose="020B0604020202020204" pitchFamily="34" charset="0"/>
                <a:ea typeface="Times New Roman" panose="02020603050405020304" pitchFamily="18" charset="0"/>
              </a:rPr>
              <a:t>The RFQ is used when you let them know what the end product need is, but not how they need to get there.  </a:t>
            </a:r>
          </a:p>
          <a:p>
            <a:pPr marL="0" marR="0" indent="0">
              <a:spcBef>
                <a:spcPts val="0"/>
              </a:spcBef>
              <a:spcAft>
                <a:spcPts val="0"/>
              </a:spcAft>
              <a:buNone/>
            </a:pPr>
            <a:endParaRPr lang="en-US" sz="1800" dirty="0">
              <a:solidFill>
                <a:srgbClr val="26282A"/>
              </a:solidFill>
              <a:latin typeface="Helvetica" panose="020B0604020202020204" pitchFamily="34" charset="0"/>
              <a:ea typeface="Times New Roman" panose="02020603050405020304" pitchFamily="18" charset="0"/>
            </a:endParaRPr>
          </a:p>
          <a:p>
            <a:pPr marL="0" marR="0" indent="0">
              <a:spcBef>
                <a:spcPts val="0"/>
              </a:spcBef>
              <a:spcAft>
                <a:spcPts val="0"/>
              </a:spcAft>
              <a:buNone/>
            </a:pPr>
            <a:r>
              <a:rPr lang="en-US" sz="1800" dirty="0">
                <a:solidFill>
                  <a:srgbClr val="26282A"/>
                </a:solidFill>
                <a:effectLst/>
                <a:latin typeface="Helvetica" panose="020B0604020202020204" pitchFamily="34" charset="0"/>
                <a:ea typeface="Times New Roman" panose="02020603050405020304" pitchFamily="18" charset="0"/>
              </a:rPr>
              <a:t>You only ask for required qualifications and that is all that you get.  You choose vendors to interview.  You decide on a vendor and that vendor comes back to meet with you and the committee and/or yourself negotiate on what they will do and negotiate the price.</a:t>
            </a:r>
            <a:endParaRPr lang="en-US" sz="1800" dirty="0">
              <a:effectLst/>
              <a:latin typeface="Calibri" panose="020F0502020204030204" pitchFamily="34" charset="0"/>
              <a:ea typeface="Calibri" panose="020F0502020204030204" pitchFamily="34" charset="0"/>
            </a:endParaRPr>
          </a:p>
          <a:p>
            <a:pPr marL="0" marR="0" indent="0">
              <a:spcBef>
                <a:spcPts val="0"/>
              </a:spcBef>
              <a:spcAft>
                <a:spcPts val="0"/>
              </a:spcAft>
              <a:buNone/>
            </a:pPr>
            <a:endParaRPr lang="en-US" sz="1800" dirty="0">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1800" dirty="0">
                <a:solidFill>
                  <a:srgbClr val="26282A"/>
                </a:solidFill>
                <a:effectLst/>
                <a:latin typeface="Helvetica" panose="020B0604020202020204" pitchFamily="34" charset="0"/>
                <a:ea typeface="Times New Roman" panose="02020603050405020304" pitchFamily="18" charset="0"/>
              </a:rPr>
              <a:t>With both an RFP and RFQ, a contract is used in finalizing the RFP or RFQ and an example is available.</a:t>
            </a:r>
            <a:endParaRPr lang="en-US" sz="1800" dirty="0">
              <a:effectLst/>
              <a:latin typeface="Calibri" panose="020F0502020204030204" pitchFamily="34" charset="0"/>
              <a:ea typeface="Calibri" panose="020F0502020204030204" pitchFamily="34" charset="0"/>
            </a:endParaRPr>
          </a:p>
          <a:p>
            <a:endParaRPr lang="en-US" dirty="0"/>
          </a:p>
        </p:txBody>
      </p:sp>
    </p:spTree>
    <p:extLst>
      <p:ext uri="{BB962C8B-B14F-4D97-AF65-F5344CB8AC3E}">
        <p14:creationId xmlns:p14="http://schemas.microsoft.com/office/powerpoint/2010/main" val="23141353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4C0BF-46BE-4D7A-B621-11419E9C439B}"/>
              </a:ext>
            </a:extLst>
          </p:cNvPr>
          <p:cNvSpPr>
            <a:spLocks noGrp="1"/>
          </p:cNvSpPr>
          <p:nvPr>
            <p:ph type="title"/>
          </p:nvPr>
        </p:nvSpPr>
        <p:spPr/>
        <p:txBody>
          <a:bodyPr/>
          <a:lstStyle/>
          <a:p>
            <a:r>
              <a:rPr lang="en-US" dirty="0"/>
              <a:t>Creating a Request For Proposal (RFP)</a:t>
            </a:r>
          </a:p>
        </p:txBody>
      </p:sp>
      <p:sp>
        <p:nvSpPr>
          <p:cNvPr id="3" name="Content Placeholder 2">
            <a:extLst>
              <a:ext uri="{FF2B5EF4-FFF2-40B4-BE49-F238E27FC236}">
                <a16:creationId xmlns:a16="http://schemas.microsoft.com/office/drawing/2014/main" id="{4B634598-0F42-485E-B547-2980779E370B}"/>
              </a:ext>
            </a:extLst>
          </p:cNvPr>
          <p:cNvSpPr>
            <a:spLocks noGrp="1"/>
          </p:cNvSpPr>
          <p:nvPr>
            <p:ph idx="1"/>
          </p:nvPr>
        </p:nvSpPr>
        <p:spPr>
          <a:xfrm>
            <a:off x="530578" y="1202266"/>
            <a:ext cx="11198577" cy="5333615"/>
          </a:xfrm>
        </p:spPr>
        <p:txBody>
          <a:bodyPr>
            <a:normAutofit fontScale="92500" lnSpcReduction="20000"/>
          </a:bodyPr>
          <a:lstStyle/>
          <a:p>
            <a:pPr marL="0" marR="0" indent="0">
              <a:spcBef>
                <a:spcPts val="0"/>
              </a:spcBef>
              <a:spcAft>
                <a:spcPts val="0"/>
              </a:spcAft>
              <a:buNone/>
            </a:pPr>
            <a:r>
              <a:rPr lang="en-US" sz="1800" b="1" u="sng" dirty="0">
                <a:effectLst/>
                <a:latin typeface="Arial" panose="020B0604020202020204" pitchFamily="34" charset="0"/>
                <a:ea typeface="Times New Roman" panose="02020603050405020304" pitchFamily="18" charset="0"/>
              </a:rPr>
              <a:t>Introduction</a:t>
            </a:r>
            <a:endParaRPr lang="en-US" sz="1800" u="sng"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dirty="0">
                <a:effectLst/>
                <a:latin typeface="Arial" panose="020B0604020202020204" pitchFamily="34" charset="0"/>
                <a:ea typeface="Times New Roman" panose="02020603050405020304" pitchFamily="18" charset="0"/>
              </a:rPr>
              <a:t>The </a:t>
            </a:r>
            <a:r>
              <a:rPr lang="en-US" sz="1800" dirty="0">
                <a:solidFill>
                  <a:srgbClr val="70AD47"/>
                </a:solidFill>
                <a:effectLst/>
                <a:latin typeface="Arial" panose="020B0604020202020204" pitchFamily="34" charset="0"/>
                <a:ea typeface="Times New Roman" panose="02020603050405020304" pitchFamily="18" charset="0"/>
              </a:rPr>
              <a:t>LEGAL NAME HERE</a:t>
            </a:r>
            <a:r>
              <a:rPr lang="en-US" sz="1800" dirty="0">
                <a:effectLst/>
                <a:latin typeface="Arial" panose="020B0604020202020204" pitchFamily="34" charset="0"/>
                <a:ea typeface="Times New Roman" panose="02020603050405020304" pitchFamily="18" charset="0"/>
              </a:rPr>
              <a:t>, acting as fiscal, hereby invites you to submit a </a:t>
            </a:r>
            <a:r>
              <a:rPr lang="en-US" sz="1800" b="1" dirty="0">
                <a:effectLst/>
                <a:latin typeface="Arial" panose="020B0604020202020204" pitchFamily="34" charset="0"/>
                <a:ea typeface="Times New Roman" panose="02020603050405020304" pitchFamily="18" charset="0"/>
              </a:rPr>
              <a:t>sealed proposal</a:t>
            </a:r>
            <a:r>
              <a:rPr lang="en-US" sz="1800" dirty="0">
                <a:effectLst/>
                <a:latin typeface="Arial" panose="020B0604020202020204" pitchFamily="34" charset="0"/>
                <a:ea typeface="Times New Roman" panose="02020603050405020304" pitchFamily="18" charset="0"/>
              </a:rPr>
              <a:t> on the goods and/or services as described below.  A complete background on the </a:t>
            </a:r>
            <a:r>
              <a:rPr lang="en-US" sz="1800" dirty="0">
                <a:solidFill>
                  <a:srgbClr val="70AD47"/>
                </a:solidFill>
                <a:effectLst/>
                <a:latin typeface="Arial" panose="020B0604020202020204" pitchFamily="34" charset="0"/>
                <a:ea typeface="Times New Roman" panose="02020603050405020304" pitchFamily="18" charset="0"/>
              </a:rPr>
              <a:t>LEGAL NAME CAN BE ABREVIATED HERE</a:t>
            </a:r>
            <a:r>
              <a:rPr lang="en-US" sz="1800" dirty="0">
                <a:effectLst/>
                <a:latin typeface="Arial" panose="020B0604020202020204" pitchFamily="34" charset="0"/>
                <a:ea typeface="Times New Roman" panose="02020603050405020304" pitchFamily="18" charset="0"/>
              </a:rPr>
              <a:t> and the procurement process it follows can be sought by going to </a:t>
            </a:r>
            <a:r>
              <a:rPr lang="en-US" sz="1800" dirty="0">
                <a:solidFill>
                  <a:srgbClr val="70AD47"/>
                </a:solidFill>
                <a:effectLst/>
                <a:latin typeface="Arial" panose="020B0604020202020204" pitchFamily="34" charset="0"/>
                <a:ea typeface="Times New Roman" panose="02020603050405020304" pitchFamily="18" charset="0"/>
              </a:rPr>
              <a:t>EMAIL HERE</a:t>
            </a:r>
            <a:r>
              <a:rPr lang="en-US" sz="1800"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b="1" u="sng" dirty="0">
                <a:effectLst/>
                <a:latin typeface="Arial" panose="020B0604020202020204" pitchFamily="34" charset="0"/>
                <a:ea typeface="Times New Roman" panose="02020603050405020304" pitchFamily="18" charset="0"/>
              </a:rPr>
              <a:t>Project Specifications</a:t>
            </a:r>
            <a:endParaRPr lang="en-US" sz="1800" u="sng"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b="1" u="sng" dirty="0">
                <a:effectLst/>
                <a:latin typeface="Arial" panose="020B0604020202020204" pitchFamily="34" charset="0"/>
                <a:ea typeface="Times New Roman" panose="02020603050405020304" pitchFamily="18" charset="0"/>
              </a:rPr>
              <a:t>Introduction</a:t>
            </a:r>
            <a:r>
              <a:rPr lang="en-US" sz="1800" b="1" dirty="0">
                <a:effectLst/>
                <a:latin typeface="Arial" panose="020B0604020202020204" pitchFamily="34" charset="0"/>
                <a:ea typeface="Times New Roman" panose="02020603050405020304" pitchFamily="18" charset="0"/>
              </a:rPr>
              <a:t> </a:t>
            </a:r>
            <a:r>
              <a:rPr lang="en-US" sz="1800" b="1" dirty="0">
                <a:solidFill>
                  <a:srgbClr val="F4B083"/>
                </a:solidFill>
                <a:effectLst/>
                <a:latin typeface="Arial" panose="020B0604020202020204" pitchFamily="34" charset="0"/>
                <a:ea typeface="Times New Roman" panose="02020603050405020304" pitchFamily="18" charset="0"/>
              </a:rPr>
              <a:t>(BREIF SUMMARY OF NEEDED SERVICE)</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b="1"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b="1" u="sng" dirty="0">
                <a:effectLst/>
                <a:latin typeface="Arial" panose="020B0604020202020204" pitchFamily="34" charset="0"/>
                <a:ea typeface="Times New Roman" panose="02020603050405020304" pitchFamily="18" charset="0"/>
              </a:rPr>
              <a:t>Scope</a:t>
            </a:r>
            <a:r>
              <a:rPr lang="en-US" sz="1800" b="1" dirty="0">
                <a:effectLst/>
                <a:latin typeface="Arial" panose="020B0604020202020204" pitchFamily="34" charset="0"/>
                <a:ea typeface="Times New Roman" panose="02020603050405020304" pitchFamily="18" charset="0"/>
              </a:rPr>
              <a:t> </a:t>
            </a:r>
            <a:r>
              <a:rPr lang="en-US" sz="1800" b="1" dirty="0">
                <a:solidFill>
                  <a:srgbClr val="F4B083"/>
                </a:solidFill>
                <a:effectLst/>
                <a:latin typeface="Arial" panose="020B0604020202020204" pitchFamily="34" charset="0"/>
                <a:ea typeface="Times New Roman" panose="02020603050405020304" pitchFamily="18" charset="0"/>
              </a:rPr>
              <a:t>(DESCRIBE SCOPE OF WORK NEEDED)</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b="1" u="sng" dirty="0">
                <a:effectLst/>
                <a:latin typeface="Arial" panose="020B0604020202020204" pitchFamily="34" charset="0"/>
                <a:ea typeface="Times New Roman" panose="02020603050405020304" pitchFamily="18" charset="0"/>
              </a:rPr>
              <a:t>Deliverables</a:t>
            </a:r>
            <a:r>
              <a:rPr lang="en-US" sz="1800" b="1" dirty="0">
                <a:effectLst/>
                <a:latin typeface="Arial" panose="020B0604020202020204" pitchFamily="34" charset="0"/>
                <a:ea typeface="Times New Roman" panose="02020603050405020304" pitchFamily="18" charset="0"/>
              </a:rPr>
              <a:t> </a:t>
            </a:r>
            <a:r>
              <a:rPr lang="en-US" sz="1800" b="1" dirty="0">
                <a:solidFill>
                  <a:srgbClr val="F4B083"/>
                </a:solidFill>
                <a:effectLst/>
                <a:latin typeface="Arial" panose="020B0604020202020204" pitchFamily="34" charset="0"/>
                <a:ea typeface="Times New Roman" panose="02020603050405020304" pitchFamily="18" charset="0"/>
              </a:rPr>
              <a:t>(WHAT SPECIFIC SERVICE IS TO BE COMPLETED BY VENDOR AND WHAT VENDOR WILL PROVIDE)</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b="1"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b="1" u="sng" dirty="0">
                <a:effectLst/>
                <a:latin typeface="Arial" panose="020B0604020202020204" pitchFamily="34" charset="0"/>
                <a:ea typeface="Times New Roman" panose="02020603050405020304" pitchFamily="18" charset="0"/>
              </a:rPr>
              <a:t>Pricing</a:t>
            </a:r>
            <a:r>
              <a:rPr lang="en-US" sz="1800" b="1" dirty="0">
                <a:effectLst/>
                <a:latin typeface="Arial" panose="020B0604020202020204" pitchFamily="34" charset="0"/>
                <a:ea typeface="Times New Roman" panose="02020603050405020304" pitchFamily="18" charset="0"/>
              </a:rPr>
              <a:t> </a:t>
            </a:r>
            <a:r>
              <a:rPr lang="en-US" sz="1800" b="1" dirty="0">
                <a:solidFill>
                  <a:srgbClr val="F4B083"/>
                </a:solidFill>
                <a:effectLst/>
                <a:latin typeface="Arial" panose="020B0604020202020204" pitchFamily="34" charset="0"/>
                <a:ea typeface="Times New Roman" panose="02020603050405020304" pitchFamily="18" charset="0"/>
              </a:rPr>
              <a:t>(WHAT IS YOUR BUDGET FOR DELIVERABLES)</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b="1"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b="1" dirty="0">
                <a:effectLst/>
                <a:latin typeface="Arial" panose="020B0604020202020204" pitchFamily="34" charset="0"/>
                <a:ea typeface="Times New Roman" panose="02020603050405020304" pitchFamily="18" charset="0"/>
              </a:rPr>
              <a:t>Note: you can request “not to exceed” $XXXXX</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b="1" u="sng" dirty="0">
                <a:effectLst/>
                <a:latin typeface="Arial" panose="020B0604020202020204" pitchFamily="34" charset="0"/>
                <a:ea typeface="Times New Roman" panose="02020603050405020304" pitchFamily="18" charset="0"/>
              </a:rPr>
              <a:t>Selection Criteria </a:t>
            </a:r>
            <a:r>
              <a:rPr lang="en-US" sz="1800" b="1" dirty="0">
                <a:solidFill>
                  <a:srgbClr val="F4B083"/>
                </a:solidFill>
                <a:effectLst/>
                <a:latin typeface="Arial" panose="020B0604020202020204" pitchFamily="34" charset="0"/>
                <a:ea typeface="Times New Roman" panose="02020603050405020304" pitchFamily="18" charset="0"/>
              </a:rPr>
              <a:t>and or</a:t>
            </a:r>
            <a:r>
              <a:rPr lang="en-US" sz="1800" b="1" dirty="0">
                <a:effectLst/>
                <a:latin typeface="Arial" panose="020B0604020202020204" pitchFamily="34" charset="0"/>
                <a:ea typeface="Times New Roman" panose="02020603050405020304" pitchFamily="18" charset="0"/>
              </a:rPr>
              <a:t> Interview Process </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b="1" u="sng" dirty="0">
                <a:effectLst/>
                <a:latin typeface="Arial" panose="020B0604020202020204" pitchFamily="34" charset="0"/>
                <a:ea typeface="Times New Roman" panose="02020603050405020304" pitchFamily="18" charset="0"/>
              </a:rPr>
              <a:t>Directions for Submission of RFP </a:t>
            </a:r>
            <a:r>
              <a:rPr lang="en-US" sz="1800" b="1" dirty="0">
                <a:solidFill>
                  <a:schemeClr val="accent2">
                    <a:lumMod val="40000"/>
                    <a:lumOff val="60000"/>
                  </a:schemeClr>
                </a:solidFill>
                <a:effectLst/>
                <a:latin typeface="Arial" panose="020B0604020202020204" pitchFamily="34" charset="0"/>
                <a:ea typeface="Times New Roman" panose="02020603050405020304" pitchFamily="18" charset="0"/>
              </a:rPr>
              <a:t>(AND WHERE/WHOM TO SUBMIT)</a:t>
            </a:r>
            <a:endParaRPr lang="en-US" sz="1800" dirty="0">
              <a:solidFill>
                <a:schemeClr val="accent2">
                  <a:lumMod val="40000"/>
                  <a:lumOff val="60000"/>
                </a:schemeClr>
              </a:solidFill>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b="1"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u="sng" dirty="0">
                <a:effectLst/>
                <a:latin typeface="Arial" panose="020B0604020202020204" pitchFamily="34" charset="0"/>
                <a:ea typeface="Times New Roman" panose="02020603050405020304" pitchFamily="18" charset="0"/>
              </a:rPr>
              <a:t>Such proposals must show the following information:</a:t>
            </a:r>
            <a:endParaRPr lang="en-US" sz="1800" u="sng"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b="1" u="none" strike="noStrike"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b="1" u="sng" dirty="0">
                <a:effectLst/>
                <a:latin typeface="Arial" panose="020B0604020202020204" pitchFamily="34" charset="0"/>
                <a:ea typeface="Times New Roman" panose="02020603050405020304" pitchFamily="18" charset="0"/>
              </a:rPr>
              <a:t>Sealed proposals</a:t>
            </a:r>
            <a:r>
              <a:rPr lang="en-US" sz="1800" dirty="0">
                <a:effectLst/>
                <a:latin typeface="Arial" panose="020B0604020202020204" pitchFamily="34" charset="0"/>
                <a:ea typeface="Times New Roman" panose="02020603050405020304" pitchFamily="18" charset="0"/>
              </a:rPr>
              <a:t> </a:t>
            </a:r>
            <a:r>
              <a:rPr lang="en-US" sz="1800" dirty="0">
                <a:solidFill>
                  <a:srgbClr val="F4B083"/>
                </a:solidFill>
                <a:effectLst/>
                <a:latin typeface="Arial" panose="020B0604020202020204" pitchFamily="34" charset="0"/>
                <a:ea typeface="Times New Roman" panose="02020603050405020304" pitchFamily="18" charset="0"/>
              </a:rPr>
              <a:t>(SUBMISSION DEADLINES)</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b="1"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b="1" u="sng" dirty="0">
                <a:effectLst/>
                <a:latin typeface="Arial" panose="020B0604020202020204" pitchFamily="34" charset="0"/>
                <a:ea typeface="Times New Roman" panose="02020603050405020304" pitchFamily="18" charset="0"/>
              </a:rPr>
              <a:t>Budget and Contract</a:t>
            </a:r>
            <a:endParaRPr lang="en-US" sz="1800" u="sng"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8368341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3A84D5-D67B-4FA8-AF07-94150D3417E7}"/>
              </a:ext>
            </a:extLst>
          </p:cNvPr>
          <p:cNvSpPr>
            <a:spLocks noGrp="1"/>
          </p:cNvSpPr>
          <p:nvPr>
            <p:ph type="title"/>
          </p:nvPr>
        </p:nvSpPr>
        <p:spPr/>
        <p:txBody>
          <a:bodyPr/>
          <a:lstStyle/>
          <a:p>
            <a:r>
              <a:rPr lang="en-US" dirty="0"/>
              <a:t>Creating and posting an invitation to bid</a:t>
            </a:r>
          </a:p>
        </p:txBody>
      </p:sp>
      <p:sp>
        <p:nvSpPr>
          <p:cNvPr id="15" name="Content Placeholder 14">
            <a:extLst>
              <a:ext uri="{FF2B5EF4-FFF2-40B4-BE49-F238E27FC236}">
                <a16:creationId xmlns:a16="http://schemas.microsoft.com/office/drawing/2014/main" id="{2B7063E9-6200-4A48-8E9C-53347DAF5DA4}"/>
              </a:ext>
            </a:extLst>
          </p:cNvPr>
          <p:cNvSpPr>
            <a:spLocks noGrp="1"/>
          </p:cNvSpPr>
          <p:nvPr>
            <p:ph idx="1"/>
          </p:nvPr>
        </p:nvSpPr>
        <p:spPr>
          <a:xfrm>
            <a:off x="530578" y="1202267"/>
            <a:ext cx="11198577" cy="5146578"/>
          </a:xfrm>
        </p:spPr>
        <p:txBody>
          <a:bodyPr>
            <a:normAutofit fontScale="92500" lnSpcReduction="10000"/>
          </a:bodyPr>
          <a:lstStyle/>
          <a:p>
            <a:pPr marL="0" marR="0" indent="0" algn="ctr">
              <a:lnSpc>
                <a:spcPct val="115000"/>
              </a:lnSpc>
              <a:spcBef>
                <a:spcPts val="0"/>
              </a:spcBef>
              <a:spcAft>
                <a:spcPts val="1000"/>
              </a:spcAft>
              <a:buNone/>
            </a:pPr>
            <a:r>
              <a:rPr lang="en-US" sz="1800" b="1" dirty="0">
                <a:effectLst/>
                <a:latin typeface="Calibri" panose="020F0502020204030204" pitchFamily="34" charset="0"/>
                <a:ea typeface="Calibri" panose="020F0502020204030204" pitchFamily="34" charset="0"/>
                <a:cs typeface="Times New Roman" panose="02020603050405020304" pitchFamily="18" charset="0"/>
              </a:rPr>
              <a:t>LEGAL NAME HERE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ctr">
              <a:lnSpc>
                <a:spcPct val="115000"/>
              </a:lnSpc>
              <a:spcBef>
                <a:spcPts val="0"/>
              </a:spcBef>
              <a:spcAft>
                <a:spcPts val="1000"/>
              </a:spcAft>
              <a:buNone/>
            </a:pPr>
            <a:r>
              <a:rPr lang="en-US" sz="1800" b="1" dirty="0">
                <a:effectLst/>
                <a:latin typeface="Calibri" panose="020F0502020204030204" pitchFamily="34" charset="0"/>
                <a:ea typeface="Calibri" panose="020F0502020204030204" pitchFamily="34" charset="0"/>
                <a:cs typeface="Times New Roman" panose="02020603050405020304" pitchFamily="18" charset="0"/>
              </a:rPr>
              <a:t>Notice to Bidders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15000"/>
              </a:lnSpc>
              <a:spcBef>
                <a:spcPts val="0"/>
              </a:spcBef>
              <a:spcAft>
                <a:spcPts val="10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Sealed bids for NUMBER OF AND ITEM HERE plus accessories will be accepted by LEGAL NAME HERE, at MAILING ADDRESS HERE until TIME HERE, C.D.T., DATE HERE, at which time they will be publicly opened and read aloud at the same address.   Copies of Instructions to Bidders and project specifications can be accessed by going to WEBSITE LINK OR EMAI HERE.  You can also contact the LEGAL NAME HERE at (###) ###-#### or by e-mail at _______.   This action is being taken on behalf of LEGAL NAME HERE.  Estimated project value exceeds $25,000.00 OR THRESHOLD HERE.      </a:t>
            </a:r>
          </a:p>
          <a:p>
            <a:pPr marL="0" marR="0" indent="0">
              <a:lnSpc>
                <a:spcPct val="115000"/>
              </a:lnSpc>
              <a:spcBef>
                <a:spcPts val="0"/>
              </a:spcBef>
              <a:spcAft>
                <a:spcPts val="10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Desired date of publication:</a:t>
            </a:r>
          </a:p>
          <a:p>
            <a:pPr marL="0" marR="0" indent="0">
              <a:lnSpc>
                <a:spcPct val="115000"/>
              </a:lnSpc>
              <a:spcBef>
                <a:spcPts val="0"/>
              </a:spcBef>
              <a:spcAft>
                <a:spcPts val="10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Billing Address:			</a:t>
            </a:r>
          </a:p>
          <a:p>
            <a:pPr marL="0" marR="0" indent="0">
              <a:lnSpc>
                <a:spcPct val="115000"/>
              </a:lnSpc>
              <a:spcBef>
                <a:spcPts val="0"/>
              </a:spcBef>
              <a:spcAft>
                <a:spcPts val="10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Contact:			NAME PHONE EMAIL</a:t>
            </a:r>
          </a:p>
          <a:p>
            <a:pPr marL="0" marR="0" indent="0">
              <a:lnSpc>
                <a:spcPct val="115000"/>
              </a:lnSpc>
              <a:spcBef>
                <a:spcPts val="0"/>
              </a:spcBef>
              <a:spcAft>
                <a:spcPts val="10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0" marR="0" indent="0">
              <a:spcBef>
                <a:spcPts val="0"/>
              </a:spcBef>
              <a:spcAft>
                <a:spcPts val="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YOU CAN MAIL THIS WORD DOCUMENT TO </a:t>
            </a:r>
            <a:r>
              <a:rPr lang="en-US" sz="1800" u="sng"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kansasregister@ks.gov</a:t>
            </a:r>
            <a:endParaRPr lang="en-US" sz="1800" u="sng"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endParaRPr lang="en-US" sz="1800" u="sng" dirty="0">
              <a:solidFill>
                <a:srgbClr val="0070C0"/>
              </a:solidFill>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1800" i="1" dirty="0">
                <a:solidFill>
                  <a:schemeClr val="accent2">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rPr>
              <a:t>You can turn around and post this to your own website (public bulletin board)</a:t>
            </a:r>
          </a:p>
          <a:p>
            <a:pPr marL="0" marR="0" indent="0">
              <a:spcBef>
                <a:spcPts val="0"/>
              </a:spcBef>
              <a:spcAft>
                <a:spcPts val="0"/>
              </a:spcAft>
              <a:buNone/>
            </a:pPr>
            <a:r>
              <a:rPr lang="en-US" sz="1800" i="1" dirty="0">
                <a:solidFill>
                  <a:schemeClr val="accent2">
                    <a:lumMod val="60000"/>
                    <a:lumOff val="40000"/>
                  </a:schemeClr>
                </a:solidFill>
                <a:latin typeface="Calibri" panose="020F0502020204030204" pitchFamily="34" charset="0"/>
                <a:ea typeface="Calibri" panose="020F0502020204030204" pitchFamily="34" charset="0"/>
                <a:cs typeface="Times New Roman" panose="02020603050405020304" pitchFamily="18" charset="0"/>
              </a:rPr>
              <a:t>	Again, best practice is reach out to at least 3 vendors about the notice to bidders</a:t>
            </a:r>
            <a:endParaRPr lang="en-US" sz="1800" i="1" dirty="0">
              <a:solidFill>
                <a:schemeClr val="accent2">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998788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98002B-5249-490C-94E5-4501D3DA473A}"/>
              </a:ext>
            </a:extLst>
          </p:cNvPr>
          <p:cNvSpPr>
            <a:spLocks noGrp="1"/>
          </p:cNvSpPr>
          <p:nvPr>
            <p:ph type="title"/>
          </p:nvPr>
        </p:nvSpPr>
        <p:spPr/>
        <p:txBody>
          <a:bodyPr/>
          <a:lstStyle/>
          <a:p>
            <a:r>
              <a:rPr lang="en-US" dirty="0"/>
              <a:t>Bid tabulation of responses and choosing a vendor</a:t>
            </a:r>
          </a:p>
        </p:txBody>
      </p:sp>
      <p:pic>
        <p:nvPicPr>
          <p:cNvPr id="5" name="Content Placeholder 4">
            <a:extLst>
              <a:ext uri="{FF2B5EF4-FFF2-40B4-BE49-F238E27FC236}">
                <a16:creationId xmlns:a16="http://schemas.microsoft.com/office/drawing/2014/main" id="{169A15FE-D45F-3A91-2365-D415BB9E6A1B}"/>
              </a:ext>
            </a:extLst>
          </p:cNvPr>
          <p:cNvPicPr>
            <a:picLocks noGrp="1" noChangeAspect="1"/>
          </p:cNvPicPr>
          <p:nvPr>
            <p:ph idx="1"/>
          </p:nvPr>
        </p:nvPicPr>
        <p:blipFill>
          <a:blip r:embed="rId3"/>
          <a:stretch>
            <a:fillRect/>
          </a:stretch>
        </p:blipFill>
        <p:spPr>
          <a:xfrm>
            <a:off x="5731047" y="899125"/>
            <a:ext cx="6288402" cy="5889483"/>
          </a:xfrm>
          <a:prstGeom prst="rect">
            <a:avLst/>
          </a:prstGeom>
        </p:spPr>
      </p:pic>
      <p:pic>
        <p:nvPicPr>
          <p:cNvPr id="7" name="Picture 6">
            <a:extLst>
              <a:ext uri="{FF2B5EF4-FFF2-40B4-BE49-F238E27FC236}">
                <a16:creationId xmlns:a16="http://schemas.microsoft.com/office/drawing/2014/main" id="{3ECCB46A-2C45-E7F5-325C-D687AB30D539}"/>
              </a:ext>
            </a:extLst>
          </p:cNvPr>
          <p:cNvPicPr>
            <a:picLocks noChangeAspect="1"/>
          </p:cNvPicPr>
          <p:nvPr/>
        </p:nvPicPr>
        <p:blipFill>
          <a:blip r:embed="rId4"/>
          <a:stretch>
            <a:fillRect/>
          </a:stretch>
        </p:blipFill>
        <p:spPr>
          <a:xfrm>
            <a:off x="172551" y="1003300"/>
            <a:ext cx="4755049" cy="5785308"/>
          </a:xfrm>
          <a:prstGeom prst="rect">
            <a:avLst/>
          </a:prstGeom>
        </p:spPr>
      </p:pic>
    </p:spTree>
    <p:extLst>
      <p:ext uri="{BB962C8B-B14F-4D97-AF65-F5344CB8AC3E}">
        <p14:creationId xmlns:p14="http://schemas.microsoft.com/office/powerpoint/2010/main" val="1263959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ircle(in)">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8D3DC7-F77E-4BFC-A0BD-96D2ABD5B5D1}"/>
              </a:ext>
            </a:extLst>
          </p:cNvPr>
          <p:cNvSpPr>
            <a:spLocks noGrp="1"/>
          </p:cNvSpPr>
          <p:nvPr>
            <p:ph type="title"/>
          </p:nvPr>
        </p:nvSpPr>
        <p:spPr/>
        <p:txBody>
          <a:bodyPr/>
          <a:lstStyle/>
          <a:p>
            <a:r>
              <a:rPr lang="en-US" dirty="0"/>
              <a:t>Creating and issuing a Contract</a:t>
            </a:r>
          </a:p>
        </p:txBody>
      </p:sp>
      <p:sp>
        <p:nvSpPr>
          <p:cNvPr id="3" name="Content Placeholder 2">
            <a:extLst>
              <a:ext uri="{FF2B5EF4-FFF2-40B4-BE49-F238E27FC236}">
                <a16:creationId xmlns:a16="http://schemas.microsoft.com/office/drawing/2014/main" id="{F0D8AC23-57B8-493F-81AA-0E0D1694DC10}"/>
              </a:ext>
            </a:extLst>
          </p:cNvPr>
          <p:cNvSpPr>
            <a:spLocks noGrp="1"/>
          </p:cNvSpPr>
          <p:nvPr>
            <p:ph idx="1"/>
          </p:nvPr>
        </p:nvSpPr>
        <p:spPr>
          <a:xfrm>
            <a:off x="530578" y="1202266"/>
            <a:ext cx="11198577" cy="5437525"/>
          </a:xfrm>
        </p:spPr>
        <p:txBody>
          <a:bodyPr>
            <a:normAutofit fontScale="77500" lnSpcReduction="20000"/>
          </a:bodyPr>
          <a:lstStyle/>
          <a:p>
            <a:pPr marL="0" indent="0">
              <a:buNone/>
            </a:pPr>
            <a:r>
              <a:rPr lang="en-US" dirty="0"/>
              <a:t>Any contract you create must have FEMA required articles or agreements (can be found in your award agreement) and you must ensure that the vendor is not disbarred from doing business. You can check the vendor for disbarment through </a:t>
            </a:r>
            <a:r>
              <a:rPr lang="en-US" dirty="0">
                <a:solidFill>
                  <a:srgbClr val="7030A0"/>
                </a:solidFill>
                <a:hlinkClick r:id="rId3">
                  <a:extLst>
                    <a:ext uri="{A12FA001-AC4F-418D-AE19-62706E023703}">
                      <ahyp:hlinkClr xmlns:ahyp="http://schemas.microsoft.com/office/drawing/2018/hyperlinkcolor" val="tx"/>
                    </a:ext>
                  </a:extLst>
                </a:hlinkClick>
              </a:rPr>
              <a:t>www.sam.gov</a:t>
            </a:r>
            <a:r>
              <a:rPr lang="en-US" dirty="0">
                <a:solidFill>
                  <a:srgbClr val="7030A0"/>
                </a:solidFill>
              </a:rPr>
              <a:t> </a:t>
            </a:r>
            <a:r>
              <a:rPr lang="en-US" dirty="0"/>
              <a:t>.</a:t>
            </a:r>
          </a:p>
          <a:p>
            <a:pPr marL="0" indent="0">
              <a:buNone/>
            </a:pPr>
            <a:endParaRPr lang="en-US" dirty="0"/>
          </a:p>
          <a:p>
            <a:pPr marL="0" indent="0">
              <a:buNone/>
            </a:pPr>
            <a:r>
              <a:rPr lang="en-US" dirty="0"/>
              <a:t>A contract Agreement should list the following:</a:t>
            </a:r>
          </a:p>
          <a:p>
            <a:r>
              <a:rPr lang="en-US" dirty="0"/>
              <a:t>Who the contract is between</a:t>
            </a:r>
          </a:p>
          <a:p>
            <a:r>
              <a:rPr lang="en-US" dirty="0"/>
              <a:t>Dates and location of performance</a:t>
            </a:r>
          </a:p>
          <a:p>
            <a:r>
              <a:rPr lang="en-US" dirty="0"/>
              <a:t>Scope of Service</a:t>
            </a:r>
          </a:p>
          <a:p>
            <a:r>
              <a:rPr lang="en-US" dirty="0"/>
              <a:t>Change in Services</a:t>
            </a:r>
          </a:p>
          <a:p>
            <a:r>
              <a:rPr lang="en-US" dirty="0"/>
              <a:t>Communications</a:t>
            </a:r>
          </a:p>
          <a:p>
            <a:r>
              <a:rPr lang="en-US" dirty="0"/>
              <a:t>Termination</a:t>
            </a:r>
          </a:p>
          <a:p>
            <a:r>
              <a:rPr lang="en-US" dirty="0"/>
              <a:t>Conflict of Interest</a:t>
            </a:r>
          </a:p>
          <a:p>
            <a:r>
              <a:rPr lang="en-US" dirty="0"/>
              <a:t>Arbitration</a:t>
            </a:r>
          </a:p>
          <a:p>
            <a:r>
              <a:rPr lang="en-US" dirty="0"/>
              <a:t>Binding upon Successors</a:t>
            </a:r>
          </a:p>
          <a:p>
            <a:r>
              <a:rPr lang="en-US" dirty="0"/>
              <a:t>Fiscal Agent and Contractor signatures</a:t>
            </a:r>
          </a:p>
          <a:p>
            <a:pPr marL="0" indent="0">
              <a:buNone/>
            </a:pPr>
            <a:endParaRPr lang="en-US" dirty="0"/>
          </a:p>
          <a:p>
            <a:pPr marL="0" indent="0">
              <a:buNone/>
            </a:pPr>
            <a:r>
              <a:rPr lang="en-US" dirty="0">
                <a:solidFill>
                  <a:schemeClr val="accent2">
                    <a:lumMod val="60000"/>
                    <a:lumOff val="40000"/>
                  </a:schemeClr>
                </a:solidFill>
              </a:rPr>
              <a:t>Examples are available</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526388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1000"/>
                                        <p:tgtEl>
                                          <p:spTgt spid="3">
                                            <p:txEl>
                                              <p:pRg st="7" end="7"/>
                                            </p:txEl>
                                          </p:spTgt>
                                        </p:tgtEl>
                                      </p:cBhvr>
                                    </p:animEffect>
                                    <p:anim calcmode="lin" valueType="num">
                                      <p:cBhvr>
                                        <p:cTn id="5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8" end="8"/>
                                            </p:txEl>
                                          </p:spTgt>
                                        </p:tgtEl>
                                        <p:attrNameLst>
                                          <p:attrName>style.visibility</p:attrName>
                                        </p:attrNameLst>
                                      </p:cBhvr>
                                      <p:to>
                                        <p:strVal val="visible"/>
                                      </p:to>
                                    </p:set>
                                    <p:animEffect transition="in" filter="fade">
                                      <p:cBhvr>
                                        <p:cTn id="56" dur="1000"/>
                                        <p:tgtEl>
                                          <p:spTgt spid="3">
                                            <p:txEl>
                                              <p:pRg st="8" end="8"/>
                                            </p:txEl>
                                          </p:spTgt>
                                        </p:tgtEl>
                                      </p:cBhvr>
                                    </p:animEffect>
                                    <p:anim calcmode="lin" valueType="num">
                                      <p:cBhvr>
                                        <p:cTn id="57"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9" end="9"/>
                                            </p:txEl>
                                          </p:spTgt>
                                        </p:tgtEl>
                                        <p:attrNameLst>
                                          <p:attrName>style.visibility</p:attrName>
                                        </p:attrNameLst>
                                      </p:cBhvr>
                                      <p:to>
                                        <p:strVal val="visible"/>
                                      </p:to>
                                    </p:set>
                                    <p:animEffect transition="in" filter="fade">
                                      <p:cBhvr>
                                        <p:cTn id="63" dur="1000"/>
                                        <p:tgtEl>
                                          <p:spTgt spid="3">
                                            <p:txEl>
                                              <p:pRg st="9" end="9"/>
                                            </p:txEl>
                                          </p:spTgt>
                                        </p:tgtEl>
                                      </p:cBhvr>
                                    </p:animEffect>
                                    <p:anim calcmode="lin" valueType="num">
                                      <p:cBhvr>
                                        <p:cTn id="64"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3">
                                            <p:txEl>
                                              <p:pRg st="10" end="10"/>
                                            </p:txEl>
                                          </p:spTgt>
                                        </p:tgtEl>
                                        <p:attrNameLst>
                                          <p:attrName>style.visibility</p:attrName>
                                        </p:attrNameLst>
                                      </p:cBhvr>
                                      <p:to>
                                        <p:strVal val="visible"/>
                                      </p:to>
                                    </p:set>
                                    <p:animEffect transition="in" filter="fade">
                                      <p:cBhvr>
                                        <p:cTn id="70" dur="1000"/>
                                        <p:tgtEl>
                                          <p:spTgt spid="3">
                                            <p:txEl>
                                              <p:pRg st="10" end="10"/>
                                            </p:txEl>
                                          </p:spTgt>
                                        </p:tgtEl>
                                      </p:cBhvr>
                                    </p:animEffect>
                                    <p:anim calcmode="lin" valueType="num">
                                      <p:cBhvr>
                                        <p:cTn id="71"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3">
                                            <p:txEl>
                                              <p:pRg st="11" end="11"/>
                                            </p:txEl>
                                          </p:spTgt>
                                        </p:tgtEl>
                                        <p:attrNameLst>
                                          <p:attrName>style.visibility</p:attrName>
                                        </p:attrNameLst>
                                      </p:cBhvr>
                                      <p:to>
                                        <p:strVal val="visible"/>
                                      </p:to>
                                    </p:set>
                                    <p:animEffect transition="in" filter="fade">
                                      <p:cBhvr>
                                        <p:cTn id="77" dur="1000"/>
                                        <p:tgtEl>
                                          <p:spTgt spid="3">
                                            <p:txEl>
                                              <p:pRg st="11" end="11"/>
                                            </p:txEl>
                                          </p:spTgt>
                                        </p:tgtEl>
                                      </p:cBhvr>
                                    </p:animEffect>
                                    <p:anim calcmode="lin" valueType="num">
                                      <p:cBhvr>
                                        <p:cTn id="78"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79"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grpId="0" nodeType="clickEffect">
                                  <p:stCondLst>
                                    <p:cond delay="0"/>
                                  </p:stCondLst>
                                  <p:childTnLst>
                                    <p:set>
                                      <p:cBhvr>
                                        <p:cTn id="83" dur="1" fill="hold">
                                          <p:stCondLst>
                                            <p:cond delay="0"/>
                                          </p:stCondLst>
                                        </p:cTn>
                                        <p:tgtEl>
                                          <p:spTgt spid="3">
                                            <p:txEl>
                                              <p:pRg st="12" end="12"/>
                                            </p:txEl>
                                          </p:spTgt>
                                        </p:tgtEl>
                                        <p:attrNameLst>
                                          <p:attrName>style.visibility</p:attrName>
                                        </p:attrNameLst>
                                      </p:cBhvr>
                                      <p:to>
                                        <p:strVal val="visible"/>
                                      </p:to>
                                    </p:set>
                                    <p:animEffect transition="in" filter="fade">
                                      <p:cBhvr>
                                        <p:cTn id="84" dur="1000"/>
                                        <p:tgtEl>
                                          <p:spTgt spid="3">
                                            <p:txEl>
                                              <p:pRg st="12" end="12"/>
                                            </p:txEl>
                                          </p:spTgt>
                                        </p:tgtEl>
                                      </p:cBhvr>
                                    </p:animEffect>
                                    <p:anim calcmode="lin" valueType="num">
                                      <p:cBhvr>
                                        <p:cTn id="85"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86" dur="1000" fill="hold"/>
                                        <p:tgtEl>
                                          <p:spTgt spid="3">
                                            <p:txEl>
                                              <p:pRg st="12" end="12"/>
                                            </p:txEl>
                                          </p:spTgt>
                                        </p:tgtEl>
                                        <p:attrNameLst>
                                          <p:attrName>ppt_y</p:attrName>
                                        </p:attrNameLst>
                                      </p:cBhvr>
                                      <p:tavLst>
                                        <p:tav tm="0">
                                          <p:val>
                                            <p:strVal val="#ppt_y+.1"/>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42" presetClass="entr" presetSubtype="0" fill="hold" grpId="0" nodeType="clickEffect">
                                  <p:stCondLst>
                                    <p:cond delay="0"/>
                                  </p:stCondLst>
                                  <p:childTnLst>
                                    <p:set>
                                      <p:cBhvr>
                                        <p:cTn id="90" dur="1" fill="hold">
                                          <p:stCondLst>
                                            <p:cond delay="0"/>
                                          </p:stCondLst>
                                        </p:cTn>
                                        <p:tgtEl>
                                          <p:spTgt spid="3">
                                            <p:txEl>
                                              <p:pRg st="14" end="14"/>
                                            </p:txEl>
                                          </p:spTgt>
                                        </p:tgtEl>
                                        <p:attrNameLst>
                                          <p:attrName>style.visibility</p:attrName>
                                        </p:attrNameLst>
                                      </p:cBhvr>
                                      <p:to>
                                        <p:strVal val="visible"/>
                                      </p:to>
                                    </p:set>
                                    <p:animEffect transition="in" filter="fade">
                                      <p:cBhvr>
                                        <p:cTn id="91" dur="1000"/>
                                        <p:tgtEl>
                                          <p:spTgt spid="3">
                                            <p:txEl>
                                              <p:pRg st="14" end="14"/>
                                            </p:txEl>
                                          </p:spTgt>
                                        </p:tgtEl>
                                      </p:cBhvr>
                                    </p:animEffect>
                                    <p:anim calcmode="lin" valueType="num">
                                      <p:cBhvr>
                                        <p:cTn id="92" dur="1000" fill="hold"/>
                                        <p:tgtEl>
                                          <p:spTgt spid="3">
                                            <p:txEl>
                                              <p:pRg st="14" end="14"/>
                                            </p:txEl>
                                          </p:spTgt>
                                        </p:tgtEl>
                                        <p:attrNameLst>
                                          <p:attrName>ppt_x</p:attrName>
                                        </p:attrNameLst>
                                      </p:cBhvr>
                                      <p:tavLst>
                                        <p:tav tm="0">
                                          <p:val>
                                            <p:strVal val="#ppt_x"/>
                                          </p:val>
                                        </p:tav>
                                        <p:tav tm="100000">
                                          <p:val>
                                            <p:strVal val="#ppt_x"/>
                                          </p:val>
                                        </p:tav>
                                      </p:tavLst>
                                    </p:anim>
                                    <p:anim calcmode="lin" valueType="num">
                                      <p:cBhvr>
                                        <p:cTn id="93" dur="1000" fill="hold"/>
                                        <p:tgtEl>
                                          <p:spTgt spid="3">
                                            <p:txEl>
                                              <p:pRg st="14" end="1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HSGP Theeme">
  <a:themeElements>
    <a:clrScheme name="Custom 11">
      <a:dk1>
        <a:sysClr val="windowText" lastClr="000000"/>
      </a:dk1>
      <a:lt1>
        <a:sysClr val="window" lastClr="FFFFFF"/>
      </a:lt1>
      <a:dk2>
        <a:srgbClr val="1E5155"/>
      </a:dk2>
      <a:lt2>
        <a:srgbClr val="EBEBEB"/>
      </a:lt2>
      <a:accent1>
        <a:srgbClr val="121F6B"/>
      </a:accent1>
      <a:accent2>
        <a:srgbClr val="EA6312"/>
      </a:accent2>
      <a:accent3>
        <a:srgbClr val="E6B729"/>
      </a:accent3>
      <a:accent4>
        <a:srgbClr val="ADC8E7"/>
      </a:accent4>
      <a:accent5>
        <a:srgbClr val="ADC8E7"/>
      </a:accent5>
      <a:accent6>
        <a:srgbClr val="ADC8E7"/>
      </a:accent6>
      <a:hlink>
        <a:srgbClr val="ADC8E7"/>
      </a:hlink>
      <a:folHlink>
        <a:srgbClr val="ADC8E7"/>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HSGP Theeme" id="{CF7E1936-2E62-4318-9C2D-089A60F40D85}" vid="{DA9BECFF-9A30-4FC8-B5C9-29D83E1219A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HSGP Theeme</Template>
  <TotalTime>25766</TotalTime>
  <Words>2455</Words>
  <Application>Microsoft Macintosh PowerPoint</Application>
  <PresentationFormat>Widescreen</PresentationFormat>
  <Paragraphs>202</Paragraphs>
  <Slides>15</Slides>
  <Notes>11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15</vt:i4>
      </vt:variant>
    </vt:vector>
  </HeadingPairs>
  <TitlesOfParts>
    <vt:vector size="24" baseType="lpstr">
      <vt:lpstr>Brush Script MT</vt:lpstr>
      <vt:lpstr>Arial</vt:lpstr>
      <vt:lpstr>Calibri</vt:lpstr>
      <vt:lpstr>Gill Sans Nova Ultra Bold</vt:lpstr>
      <vt:lpstr>Helvetica</vt:lpstr>
      <vt:lpstr>Times New Roman</vt:lpstr>
      <vt:lpstr>Trebuchet MS</vt:lpstr>
      <vt:lpstr>Wingdings</vt:lpstr>
      <vt:lpstr>HSGP Theeme</vt:lpstr>
      <vt:lpstr>Nonprofit Security Grant Program -Procurement &amp; Reimbursement Process- </vt:lpstr>
      <vt:lpstr>Procurement Process</vt:lpstr>
      <vt:lpstr>Procurement Process- continued</vt:lpstr>
      <vt:lpstr>Procurement Checklist</vt:lpstr>
      <vt:lpstr>Request for Quote or Request for Proposal</vt:lpstr>
      <vt:lpstr>Creating a Request For Proposal (RFP)</vt:lpstr>
      <vt:lpstr>Creating and posting an invitation to bid</vt:lpstr>
      <vt:lpstr>Bid tabulation of responses and choosing a vendor</vt:lpstr>
      <vt:lpstr>Creating and issuing a Contract</vt:lpstr>
      <vt:lpstr> Reimbursement Overview </vt:lpstr>
      <vt:lpstr>Reimbursement Process- note</vt:lpstr>
      <vt:lpstr>Reimbursement requests</vt:lpstr>
      <vt:lpstr>Reimbursement Request Form</vt:lpstr>
      <vt:lpstr> Resources  </vt:lpstr>
      <vt:lpstr> Questions?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FY 2017 Funding Distribution Graphs and Tables</dc:title>
  <dc:creator>Matt Llewelyn</dc:creator>
  <cp:lastModifiedBy>Paul Peppers</cp:lastModifiedBy>
  <cp:revision>347</cp:revision>
  <dcterms:created xsi:type="dcterms:W3CDTF">2017-06-26T15:05:45Z</dcterms:created>
  <dcterms:modified xsi:type="dcterms:W3CDTF">2025-01-28T18:18:35Z</dcterms:modified>
</cp:coreProperties>
</file>